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c640886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c640886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c54c3276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c54c3276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c54c3276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c54c3276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c54c3276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c54c3276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c54c3276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c54c3276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c54c3276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c54c3276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c54c3276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c54c3276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c54c3276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c54c3276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c54c3276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c54c3276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c54c32766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c54c32766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c54c327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c54c327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c54c3276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c54c3276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c54c32766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c54c32766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c54c3276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c54c3276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c54c3276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c54c3276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c54c3276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c54c3276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c54c3276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c54c3276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c54c3276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c54c3276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c54c3276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c54c3276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c54c3276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c54c3276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c54c3276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c54c3276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c54c327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c54c327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c54c3276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c54c3276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c54c32766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c54c3276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c54c3276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c54c3276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c54c3276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c54c3276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c54c32766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c54c3276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c54c32766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c54c32766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c54c32766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c54c32766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c54c3276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c54c3276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c54c32766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c54c32766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c54c32766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c54c32766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c54c327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c54c327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c54c32766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c54c32766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c54c32766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c54c3276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c54c32766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c54c32766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c54c3276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c54c3276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c54c3276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c54c3276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c54c32766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c54c3276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54c32766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c54c32766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c54c32766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c54c32766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c54c32766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9c54c32766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c54c32766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c54c32766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c54c327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c54c327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c54c3276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c54c32766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c54c32766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c54c32766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c54c3276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c54c3276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c54c3276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c54c3276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c54c3276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c54c3276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c54c3276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c54c3276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c54c32766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c54c32766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c54c3276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c54c3276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c54c3276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c54c3276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c54c3276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c54c3276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c54c3276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c54c3276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c54c3276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c54c3276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c54c3276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c54c3276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c54c3276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9c54c3276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c54c3276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c54c3276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c54c3276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c54c3276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c54c3276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c54c3276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c64088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c640886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pfliu.com/pl-summarization/summ_paper.html" TargetMode="External"/><Relationship Id="rId4" Type="http://schemas.openxmlformats.org/officeDocument/2006/relationships/hyperlink" Target="http://pfliu.com/Historiography/summarization/summ-eng.html" TargetMode="External"/><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rxiv.org/pdf/1908.11723.pdf" TargetMode="External"/><Relationship Id="rId4" Type="http://schemas.openxmlformats.org/officeDocument/2006/relationships/hyperlink" Target="https://arxiv.org/pdf/2010.01786.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arxiv.org/pdf/1909.04028.pdf" TargetMode="External"/><Relationship Id="rId4" Type="http://schemas.openxmlformats.org/officeDocument/2006/relationships/hyperlink" Target="https://arxiv.org/pdf/1810.12343.pdf" TargetMode="External"/><Relationship Id="rId5" Type="http://schemas.openxmlformats.org/officeDocument/2006/relationships/hyperlink" Target="https://www.aclweb.org/anthology/P19-1100.pdf" TargetMode="External"/><Relationship Id="rId6"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rxiv.org/pdf/1906.01361.pdf" TargetMode="External"/><Relationship Id="rId4" Type="http://schemas.openxmlformats.org/officeDocument/2006/relationships/hyperlink" Target="https://www.aclweb.org/anthology/P19-1502.pdf" TargetMode="External"/><Relationship Id="rId5" Type="http://schemas.openxmlformats.org/officeDocument/2006/relationships/hyperlink" Target="https://arxiv.org/pdf/1910.12840.pdf" TargetMode="External"/><Relationship Id="rId6" Type="http://schemas.openxmlformats.org/officeDocument/2006/relationships/hyperlink" Target="https://arxiv.org/pdf/1905.13322.pdf" TargetMode="External"/><Relationship Id="rId7" Type="http://schemas.openxmlformats.org/officeDocument/2006/relationships/hyperlink" Target="https://www.inlg2019.com/assets/papers/98_Paper.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bit.ly/2UCBnPj" TargetMode="External"/><Relationship Id="rId4" Type="http://schemas.openxmlformats.org/officeDocument/2006/relationships/hyperlink" Target="http://bit.ly/2VEK1cr" TargetMode="External"/><Relationship Id="rId5" Type="http://schemas.openxmlformats.org/officeDocument/2006/relationships/image" Target="../media/image5.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Yale-LILY/SummEval" TargetMode="External"/><Relationship Id="rId4" Type="http://schemas.openxmlformats.org/officeDocument/2006/relationships/hyperlink" Target="https://arxiv.org/pdf/2010.07100.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20" Type="http://schemas.openxmlformats.org/officeDocument/2006/relationships/hyperlink" Target="https://wvvw.aaai.org/ojs/index.php/AAAI/article/view/4738" TargetMode="External"/><Relationship Id="rId22" Type="http://schemas.openxmlformats.org/officeDocument/2006/relationships/hyperlink" Target="https://github.com/tensorflow/datasets/blob/master/tensorflow_datasets/summarization/wikihow.py" TargetMode="External"/><Relationship Id="rId21" Type="http://schemas.openxmlformats.org/officeDocument/2006/relationships/hyperlink" Target="https://github.com/google-research/google-research/tree/master/summae" TargetMode="External"/><Relationship Id="rId24" Type="http://schemas.openxmlformats.org/officeDocument/2006/relationships/hyperlink" Target="https://arxiv.org/pdf/1910.00523.pdf" TargetMode="External"/><Relationship Id="rId23" Type="http://schemas.openxmlformats.org/officeDocument/2006/relationships/hyperlink" Target="https://github.com/nlpyang/hiersumm"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tensorflow/datasets/blob/master/tensorflow_datasets/summarization/cnn_dailymail.py" TargetMode="External"/><Relationship Id="rId4" Type="http://schemas.openxmlformats.org/officeDocument/2006/relationships/hyperlink" Target="https://catalog.ldc.upenn.edu/LDC2008T19" TargetMode="External"/><Relationship Id="rId9" Type="http://schemas.openxmlformats.org/officeDocument/2006/relationships/hyperlink" Target="https://github.com/tensorflow/datasets/blob/master/tensorflow_datasets/summarization/gigaword.py" TargetMode="External"/><Relationship Id="rId26" Type="http://schemas.openxmlformats.org/officeDocument/2006/relationships/hyperlink" Target="https://github.com/reginaldlong/summarizer/tree/master/corpus" TargetMode="External"/><Relationship Id="rId25" Type="http://schemas.openxmlformats.org/officeDocument/2006/relationships/hyperlink" Target="https://github.com/tensorflow/datasets/blob/master/tensorflow_datasets/summarization/big_patent.py" TargetMode="External"/><Relationship Id="rId28" Type="http://schemas.openxmlformats.org/officeDocument/2006/relationships/hyperlink" Target="https://www.cs.ubc.ca/cs-research/lci/research-groups/natural-language-processing/bc3.html" TargetMode="External"/><Relationship Id="rId27" Type="http://schemas.openxmlformats.org/officeDocument/2006/relationships/hyperlink" Target="https://github.com/tensorflow/datasets/blob/master/tensorflow_datasets/summarization/aeslc.py" TargetMode="External"/><Relationship Id="rId5" Type="http://schemas.openxmlformats.org/officeDocument/2006/relationships/hyperlink" Target="https://github.com/tensorflow/datasets/blob/master/tensorflow_datasets/summarization/xsum.py" TargetMode="External"/><Relationship Id="rId6" Type="http://schemas.openxmlformats.org/officeDocument/2006/relationships/hyperlink" Target="https://github.com/tensorflow/datasets/blob/master/tensorflow_datasets/summarization/newsroom.py" TargetMode="External"/><Relationship Id="rId29" Type="http://schemas.openxmlformats.org/officeDocument/2006/relationships/hyperlink" Target="https://github.com/sosuperic/MeanSum" TargetMode="External"/><Relationship Id="rId7" Type="http://schemas.openxmlformats.org/officeDocument/2006/relationships/hyperlink" Target="https://www-nlpir.nist.gov/projects/duc/data.html" TargetMode="External"/><Relationship Id="rId8" Type="http://schemas.openxmlformats.org/officeDocument/2006/relationships/hyperlink" Target="https://tac.nist.gov/data/" TargetMode="External"/><Relationship Id="rId30" Type="http://schemas.openxmlformats.org/officeDocument/2006/relationships/hyperlink" Target="https://kavita-ganesan.com/opinosis-opinion-dataset/" TargetMode="External"/><Relationship Id="rId11" Type="http://schemas.openxmlformats.org/officeDocument/2006/relationships/hyperlink" Target="http://groups.inf.ed.ac.uk/ami/corpus/" TargetMode="External"/><Relationship Id="rId10" Type="http://schemas.openxmlformats.org/officeDocument/2006/relationships/hyperlink" Target="https://github.com/tensorflow/datasets/blob/master/tensorflow_datasets/summarization/multi_news.py" TargetMode="External"/><Relationship Id="rId13" Type="http://schemas.openxmlformats.org/officeDocument/2006/relationships/hyperlink" Target="https://bitbucket.org/dascim/acl2018_abssumm/src/master/data/meeting/" TargetMode="External"/><Relationship Id="rId12" Type="http://schemas.openxmlformats.org/officeDocument/2006/relationships/hyperlink" Target="http://groups.inf.ed.ac.uk/ami/icsi/" TargetMode="External"/><Relationship Id="rId15" Type="http://schemas.openxmlformats.org/officeDocument/2006/relationships/hyperlink" Target="https://zenodo.org/record/1168855#.XW8kdx9fiXJ" TargetMode="External"/><Relationship Id="rId14" Type="http://schemas.openxmlformats.org/officeDocument/2006/relationships/hyperlink" Target="https://github.com/tensorflow/datasets/blob/master/tensorflow_datasets/summarization/reddit_tifu.py" TargetMode="External"/><Relationship Id="rId17" Type="http://schemas.openxmlformats.org/officeDocument/2006/relationships/hyperlink" Target="https://github.com/tensorflow/datasets/blob/master/tensorflow_datasets/summarization/scientific_papers.py" TargetMode="External"/><Relationship Id="rId16" Type="http://schemas.openxmlformats.org/officeDocument/2006/relationships/hyperlink" Target="https://github.com/UKPLab/lrec2018-live-blog-corpus" TargetMode="External"/><Relationship Id="rId19" Type="http://schemas.openxmlformats.org/officeDocument/2006/relationships/hyperlink" Target="http://www.cs.cmu.edu/~dbamman/booksummaries.html" TargetMode="External"/><Relationship Id="rId18" Type="http://schemas.openxmlformats.org/officeDocument/2006/relationships/hyperlink" Target="https://cs.stanford.edu/~myasu/projects/scisumm_ne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aclweb.org/anthology/2020.acl-main.454.pdf" TargetMode="External"/><Relationship Id="rId4" Type="http://schemas.openxmlformats.org/officeDocument/2006/relationships/hyperlink" Target="https://www.aclweb.org/anthology/2020.acl-main.450.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hyperlink" Target="http://www.abigailsee.com/2017/04/16/taming-rnns-for-better-summarization.html" TargetMode="External"/><Relationship Id="rId6" Type="http://schemas.openxmlformats.org/officeDocument/2006/relationships/hyperlink" Target="https://www.yeahwrite.org/wp-content/uploads/rewrite21.jpg" TargetMode="External"/><Relationship Id="rId7"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 Summarization Tasks and Evaluation Metrics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 Fabbri</a:t>
            </a:r>
            <a:endParaRPr/>
          </a:p>
          <a:p>
            <a:pPr indent="0" lvl="0" marL="0" rtl="0" algn="ctr">
              <a:spcBef>
                <a:spcPts val="0"/>
              </a:spcBef>
              <a:spcAft>
                <a:spcPts val="0"/>
              </a:spcAft>
              <a:buNone/>
            </a:pPr>
            <a:r>
              <a:rPr lang="en"/>
              <a:t> 10-20-2020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Summarization Model in 2020: BART </a:t>
            </a:r>
            <a:endParaRPr/>
          </a:p>
        </p:txBody>
      </p:sp>
      <p:sp>
        <p:nvSpPr>
          <p:cNvPr id="137" name="Google Shape;137;p22"/>
          <p:cNvSpPr txBox="1"/>
          <p:nvPr>
            <p:ph idx="1" type="body"/>
          </p:nvPr>
        </p:nvSpPr>
        <p:spPr>
          <a:xfrm>
            <a:off x="311700" y="1152475"/>
            <a:ext cx="3627900" cy="360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Lewis et al., 2019</a:t>
            </a:r>
            <a:endParaRPr/>
          </a:p>
          <a:p>
            <a:pPr indent="-342900" lvl="0" marL="457200" rtl="0" algn="l">
              <a:spcBef>
                <a:spcPts val="0"/>
              </a:spcBef>
              <a:spcAft>
                <a:spcPts val="0"/>
              </a:spcAft>
              <a:buSzPts val="1800"/>
              <a:buChar char="●"/>
            </a:pPr>
            <a:r>
              <a:rPr lang="en"/>
              <a:t>Pretrain both encoder and decoder using denoising autoencoder</a:t>
            </a:r>
            <a:endParaRPr/>
          </a:p>
          <a:p>
            <a:pPr indent="-342900" lvl="0" marL="457200" rtl="0" algn="l">
              <a:spcBef>
                <a:spcPts val="0"/>
              </a:spcBef>
              <a:spcAft>
                <a:spcPts val="0"/>
              </a:spcAft>
              <a:buSzPts val="1800"/>
              <a:buChar char="●"/>
            </a:pPr>
            <a:r>
              <a:rPr lang="en"/>
              <a:t>This allows for more natural fine-tuning on generation tasks while also performing well on NLU tasks</a:t>
            </a:r>
            <a:endParaRPr/>
          </a:p>
        </p:txBody>
      </p:sp>
      <p:pic>
        <p:nvPicPr>
          <p:cNvPr id="138" name="Google Shape;138;p22"/>
          <p:cNvPicPr preferRelativeResize="0"/>
          <p:nvPr/>
        </p:nvPicPr>
        <p:blipFill>
          <a:blip r:embed="rId3">
            <a:alphaModFix/>
          </a:blip>
          <a:stretch>
            <a:fillRect/>
          </a:stretch>
        </p:blipFill>
        <p:spPr>
          <a:xfrm>
            <a:off x="4261175" y="1419200"/>
            <a:ext cx="4077500" cy="159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e</a:t>
            </a:r>
            <a:r>
              <a:rPr lang="en"/>
              <a:t>valuation metric: ROUGE (Lin, 2004)</a:t>
            </a:r>
            <a:endParaRPr/>
          </a:p>
          <a:p>
            <a:pPr indent="0" lvl="0" marL="0" rtl="0" algn="l">
              <a:spcBef>
                <a:spcPts val="0"/>
              </a:spcBef>
              <a:spcAft>
                <a:spcPts val="0"/>
              </a:spcAft>
              <a:buNone/>
            </a:pPr>
            <a:r>
              <a:t/>
            </a:r>
            <a:endParaRPr/>
          </a:p>
        </p:txBody>
      </p:sp>
      <p:pic>
        <p:nvPicPr>
          <p:cNvPr id="144" name="Google Shape;144;p23"/>
          <p:cNvPicPr preferRelativeResize="0"/>
          <p:nvPr/>
        </p:nvPicPr>
        <p:blipFill>
          <a:blip r:embed="rId3">
            <a:alphaModFix/>
          </a:blip>
          <a:stretch>
            <a:fillRect/>
          </a:stretch>
        </p:blipFill>
        <p:spPr>
          <a:xfrm>
            <a:off x="1449275" y="2252437"/>
            <a:ext cx="6760478" cy="638625"/>
          </a:xfrm>
          <a:prstGeom prst="rect">
            <a:avLst/>
          </a:prstGeom>
          <a:noFill/>
          <a:ln>
            <a:noFill/>
          </a:ln>
        </p:spPr>
      </p:pic>
      <p:pic>
        <p:nvPicPr>
          <p:cNvPr id="145" name="Google Shape;145;p23"/>
          <p:cNvPicPr preferRelativeResize="0"/>
          <p:nvPr/>
        </p:nvPicPr>
        <p:blipFill>
          <a:blip r:embed="rId4">
            <a:alphaModFix/>
          </a:blip>
          <a:stretch>
            <a:fillRect/>
          </a:stretch>
        </p:blipFill>
        <p:spPr>
          <a:xfrm>
            <a:off x="921575" y="3911588"/>
            <a:ext cx="2404199" cy="801400"/>
          </a:xfrm>
          <a:prstGeom prst="rect">
            <a:avLst/>
          </a:prstGeom>
          <a:noFill/>
          <a:ln>
            <a:noFill/>
          </a:ln>
        </p:spPr>
      </p:pic>
      <p:pic>
        <p:nvPicPr>
          <p:cNvPr id="146" name="Google Shape;146;p23"/>
          <p:cNvPicPr preferRelativeResize="0"/>
          <p:nvPr/>
        </p:nvPicPr>
        <p:blipFill>
          <a:blip r:embed="rId5">
            <a:alphaModFix/>
          </a:blip>
          <a:stretch>
            <a:fillRect/>
          </a:stretch>
        </p:blipFill>
        <p:spPr>
          <a:xfrm>
            <a:off x="3443413" y="3952273"/>
            <a:ext cx="2134002" cy="720025"/>
          </a:xfrm>
          <a:prstGeom prst="rect">
            <a:avLst/>
          </a:prstGeom>
          <a:noFill/>
          <a:ln>
            <a:noFill/>
          </a:ln>
        </p:spPr>
      </p:pic>
      <p:pic>
        <p:nvPicPr>
          <p:cNvPr id="147" name="Google Shape;147;p23"/>
          <p:cNvPicPr preferRelativeResize="0"/>
          <p:nvPr/>
        </p:nvPicPr>
        <p:blipFill>
          <a:blip r:embed="rId6">
            <a:alphaModFix/>
          </a:blip>
          <a:stretch>
            <a:fillRect/>
          </a:stretch>
        </p:blipFill>
        <p:spPr>
          <a:xfrm>
            <a:off x="5908050" y="4017664"/>
            <a:ext cx="2499149" cy="589250"/>
          </a:xfrm>
          <a:prstGeom prst="rect">
            <a:avLst/>
          </a:prstGeom>
          <a:noFill/>
          <a:ln>
            <a:noFill/>
          </a:ln>
        </p:spPr>
      </p:pic>
      <p:sp>
        <p:nvSpPr>
          <p:cNvPr id="148" name="Google Shape;148;p23"/>
          <p:cNvSpPr txBox="1"/>
          <p:nvPr/>
        </p:nvSpPr>
        <p:spPr>
          <a:xfrm>
            <a:off x="627600" y="1670938"/>
            <a:ext cx="7888800" cy="169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ROUGE-N: n-gram recall</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ROUGE-L: longest common subsequence-based</a:t>
            </a:r>
            <a:endParaRPr sz="1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proposed</a:t>
            </a:r>
            <a:r>
              <a:rPr lang="en"/>
              <a:t> metrics (more on this later)</a:t>
            </a:r>
            <a:endParaRPr/>
          </a:p>
        </p:txBody>
      </p:sp>
      <p:sp>
        <p:nvSpPr>
          <p:cNvPr id="154" name="Google Shape;154;p24"/>
          <p:cNvSpPr txBox="1"/>
          <p:nvPr>
            <p:ph idx="1" type="body"/>
          </p:nvPr>
        </p:nvSpPr>
        <p:spPr>
          <a:xfrm>
            <a:off x="248350" y="1152475"/>
            <a:ext cx="8583900" cy="4110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t>Meteor</a:t>
            </a:r>
            <a:r>
              <a:rPr lang="en" sz="1200"/>
              <a:t>: Metric for Evaluation of Translation with Explicit Ordering (Satanjeev and Lavie, 2005)</a:t>
            </a:r>
            <a:endParaRPr sz="1200"/>
          </a:p>
          <a:p>
            <a:pPr indent="-304800" lvl="1" marL="914400" rtl="0" algn="l">
              <a:lnSpc>
                <a:spcPct val="150000"/>
              </a:lnSpc>
              <a:spcBef>
                <a:spcPts val="0"/>
              </a:spcBef>
              <a:spcAft>
                <a:spcPts val="0"/>
              </a:spcAft>
              <a:buSzPts val="1200"/>
              <a:buChar char="○"/>
            </a:pPr>
            <a:r>
              <a:rPr lang="en" sz="1200"/>
              <a:t>Harmonic mean of unigram recall and precision, with greater weight on recall</a:t>
            </a:r>
            <a:endParaRPr sz="1200"/>
          </a:p>
          <a:p>
            <a:pPr indent="-304800" lvl="0" marL="457200" rtl="0" algn="l">
              <a:lnSpc>
                <a:spcPct val="150000"/>
              </a:lnSpc>
              <a:spcBef>
                <a:spcPts val="0"/>
              </a:spcBef>
              <a:spcAft>
                <a:spcPts val="0"/>
              </a:spcAft>
              <a:buSzPts val="1200"/>
              <a:buChar char="●"/>
            </a:pPr>
            <a:r>
              <a:rPr b="1" lang="en" sz="1200"/>
              <a:t>Pyramid</a:t>
            </a:r>
            <a:r>
              <a:rPr lang="en" sz="1200"/>
              <a:t> (Nenkova and Passonneau, 2004)</a:t>
            </a:r>
            <a:endParaRPr sz="1200"/>
          </a:p>
          <a:p>
            <a:pPr indent="-304800" lvl="1" marL="914400" rtl="0" algn="l">
              <a:lnSpc>
                <a:spcPct val="150000"/>
              </a:lnSpc>
              <a:spcBef>
                <a:spcPts val="0"/>
              </a:spcBef>
              <a:spcAft>
                <a:spcPts val="0"/>
              </a:spcAft>
              <a:buSzPts val="1200"/>
              <a:buChar char="○"/>
            </a:pPr>
            <a:r>
              <a:rPr lang="en" sz="1200"/>
              <a:t>Overlap in semantic content units </a:t>
            </a:r>
            <a:endParaRPr sz="1200"/>
          </a:p>
          <a:p>
            <a:pPr indent="-304800" lvl="0" marL="457200" rtl="0" algn="l">
              <a:lnSpc>
                <a:spcPct val="150000"/>
              </a:lnSpc>
              <a:spcBef>
                <a:spcPts val="0"/>
              </a:spcBef>
              <a:spcAft>
                <a:spcPts val="0"/>
              </a:spcAft>
              <a:buSzPts val="1200"/>
              <a:buChar char="●"/>
            </a:pPr>
            <a:r>
              <a:rPr b="1" lang="en" sz="1200"/>
              <a:t>CIDEr</a:t>
            </a:r>
            <a:r>
              <a:rPr lang="en" sz="1200"/>
              <a:t>: Consensus-based Image Description Evaluation (Vedantam et al., 2015)</a:t>
            </a:r>
            <a:endParaRPr sz="1200"/>
          </a:p>
          <a:p>
            <a:pPr indent="-304800" lvl="1" marL="914400" rtl="0" algn="l">
              <a:lnSpc>
                <a:spcPct val="150000"/>
              </a:lnSpc>
              <a:spcBef>
                <a:spcPts val="0"/>
              </a:spcBef>
              <a:spcAft>
                <a:spcPts val="0"/>
              </a:spcAft>
              <a:buSzPts val="1200"/>
              <a:buChar char="○"/>
            </a:pPr>
            <a:r>
              <a:rPr lang="en" sz="1200"/>
              <a:t>tf-idf weighted n-gram similarity</a:t>
            </a:r>
            <a:endParaRPr sz="1200"/>
          </a:p>
          <a:p>
            <a:pPr indent="-304800" lvl="0" marL="457200" rtl="0" algn="l">
              <a:lnSpc>
                <a:spcPct val="150000"/>
              </a:lnSpc>
              <a:spcBef>
                <a:spcPts val="0"/>
              </a:spcBef>
              <a:spcAft>
                <a:spcPts val="0"/>
              </a:spcAft>
              <a:buSzPts val="1200"/>
              <a:buChar char="●"/>
            </a:pPr>
            <a:r>
              <a:rPr b="1" lang="en" sz="1200"/>
              <a:t>ROUGE-WE</a:t>
            </a:r>
            <a:r>
              <a:rPr lang="en" sz="1200"/>
              <a:t>: Better Summarization Evaluation with Word Embeddings for ROUGE (Ng and Abrecht, 2015)</a:t>
            </a:r>
            <a:endParaRPr sz="1200"/>
          </a:p>
          <a:p>
            <a:pPr indent="-304800" lvl="0" marL="457200" rtl="0" algn="l">
              <a:lnSpc>
                <a:spcPct val="150000"/>
              </a:lnSpc>
              <a:spcBef>
                <a:spcPts val="0"/>
              </a:spcBef>
              <a:spcAft>
                <a:spcPts val="0"/>
              </a:spcAft>
              <a:buSzPts val="1200"/>
              <a:buChar char="●"/>
            </a:pPr>
            <a:r>
              <a:rPr b="1" lang="en" sz="1200"/>
              <a:t>ROUGE 2.0</a:t>
            </a:r>
            <a:r>
              <a:rPr lang="en" sz="1200"/>
              <a:t>: considers synonym dictionaries to compute token overlap(Ganesan 2018)</a:t>
            </a:r>
            <a:endParaRPr sz="1200"/>
          </a:p>
          <a:p>
            <a:pPr indent="-304800" lvl="0" marL="457200" rtl="0" algn="l">
              <a:lnSpc>
                <a:spcPct val="150000"/>
              </a:lnSpc>
              <a:spcBef>
                <a:spcPts val="0"/>
              </a:spcBef>
              <a:spcAft>
                <a:spcPts val="0"/>
              </a:spcAft>
              <a:buSzPts val="1200"/>
              <a:buChar char="●"/>
            </a:pPr>
            <a:r>
              <a:rPr b="1" lang="en" sz="1200"/>
              <a:t>ROUGE-G</a:t>
            </a:r>
            <a:r>
              <a:rPr lang="en" sz="1200"/>
              <a:t>: A graph-theoretic summary evaluation for rouge (ShafieiBavani et al., 2018)</a:t>
            </a:r>
            <a:endParaRPr sz="1200"/>
          </a:p>
          <a:p>
            <a:pPr indent="-304800" lvl="0" marL="457200" rtl="0" algn="l">
              <a:lnSpc>
                <a:spcPct val="150000"/>
              </a:lnSpc>
              <a:spcBef>
                <a:spcPts val="0"/>
              </a:spcBef>
              <a:spcAft>
                <a:spcPts val="0"/>
              </a:spcAft>
              <a:buSzPts val="1200"/>
              <a:buChar char="●"/>
            </a:pPr>
            <a:r>
              <a:rPr b="1" lang="en" sz="1200"/>
              <a:t>SERA</a:t>
            </a:r>
            <a:r>
              <a:rPr lang="en" sz="1200"/>
              <a:t>: Summarization Evaluation by Relevance Analysis (Cohan and Goharian, 2016)</a:t>
            </a:r>
            <a:endParaRPr sz="1200"/>
          </a:p>
          <a:p>
            <a:pPr indent="-304800" lvl="1" marL="914400" rtl="0" algn="l">
              <a:lnSpc>
                <a:spcPct val="150000"/>
              </a:lnSpc>
              <a:spcBef>
                <a:spcPts val="0"/>
              </a:spcBef>
              <a:spcAft>
                <a:spcPts val="0"/>
              </a:spcAft>
              <a:buSzPts val="1200"/>
              <a:buChar char="○"/>
            </a:pPr>
            <a:r>
              <a:rPr lang="en" sz="1200"/>
              <a:t>Compares overlap in retrieval results using generated and gold summaries as queries</a:t>
            </a:r>
            <a:endParaRPr sz="1200"/>
          </a:p>
          <a:p>
            <a:pPr indent="-304800" lvl="0" marL="457200" rtl="0" algn="l">
              <a:lnSpc>
                <a:spcPct val="150000"/>
              </a:lnSpc>
              <a:spcBef>
                <a:spcPts val="0"/>
              </a:spcBef>
              <a:spcAft>
                <a:spcPts val="0"/>
              </a:spcAft>
              <a:buSzPts val="1200"/>
              <a:buChar char="●"/>
            </a:pPr>
            <a:r>
              <a:rPr b="1" lang="en" sz="1200"/>
              <a:t>Fact-based</a:t>
            </a:r>
            <a:r>
              <a:rPr lang="en" sz="1200"/>
              <a:t>:  </a:t>
            </a:r>
            <a:endParaRPr sz="1200"/>
          </a:p>
          <a:p>
            <a:pPr indent="-304800" lvl="1" marL="914400" rtl="0" algn="l">
              <a:lnSpc>
                <a:spcPct val="150000"/>
              </a:lnSpc>
              <a:spcBef>
                <a:spcPts val="0"/>
              </a:spcBef>
              <a:spcAft>
                <a:spcPts val="0"/>
              </a:spcAft>
              <a:buSzPts val="1200"/>
              <a:buChar char="○"/>
            </a:pPr>
            <a:r>
              <a:rPr lang="en" sz="1200"/>
              <a:t>Assessing The Factual Accuracy of Generated Text (Goodrich et al., 2019)</a:t>
            </a:r>
            <a:endParaRPr sz="1200"/>
          </a:p>
          <a:p>
            <a:pPr indent="-304800" lvl="1" marL="914400" rtl="0" algn="l">
              <a:lnSpc>
                <a:spcPct val="150000"/>
              </a:lnSpc>
              <a:spcBef>
                <a:spcPts val="0"/>
              </a:spcBef>
              <a:spcAft>
                <a:spcPts val="0"/>
              </a:spcAft>
              <a:buSzPts val="1200"/>
              <a:buChar char="○"/>
            </a:pPr>
            <a:r>
              <a:rPr lang="en" sz="1200"/>
              <a:t>Evaluating the Factual Consistency of Abstractive Text Summarization (Kryściński et al., 2019)</a:t>
            </a:r>
            <a:endParaRPr sz="1200"/>
          </a:p>
          <a:p>
            <a:pPr indent="0" lvl="0" marL="457200" rtl="0" algn="l">
              <a:lnSpc>
                <a:spcPct val="150000"/>
              </a:lnSpc>
              <a:spcBef>
                <a:spcPts val="1600"/>
              </a:spcBef>
              <a:spcAft>
                <a:spcPts val="16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Human-based evaluation</a:t>
            </a:r>
            <a:endParaRPr/>
          </a:p>
        </p:txBody>
      </p:sp>
      <p:sp>
        <p:nvSpPr>
          <p:cNvPr id="160" name="Google Shape;16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1-5 scale rating</a:t>
            </a:r>
            <a:endParaRPr sz="1400"/>
          </a:p>
          <a:p>
            <a:pPr indent="-317500" lvl="1" marL="914400" rtl="0" algn="l">
              <a:lnSpc>
                <a:spcPct val="200000"/>
              </a:lnSpc>
              <a:spcBef>
                <a:spcPts val="0"/>
              </a:spcBef>
              <a:spcAft>
                <a:spcPts val="0"/>
              </a:spcAft>
              <a:buSzPts val="1400"/>
              <a:buChar char="○"/>
            </a:pPr>
            <a:r>
              <a:rPr lang="en"/>
              <a:t>Grammaticality, Non-redundancy, Referential clarity, Focus, Structure and Coherence</a:t>
            </a:r>
            <a:endParaRPr/>
          </a:p>
          <a:p>
            <a:pPr indent="-317500" lvl="0" marL="457200" rtl="0" algn="l">
              <a:lnSpc>
                <a:spcPct val="200000"/>
              </a:lnSpc>
              <a:spcBef>
                <a:spcPts val="0"/>
              </a:spcBef>
              <a:spcAft>
                <a:spcPts val="0"/>
              </a:spcAft>
              <a:buSzPts val="1400"/>
              <a:buChar char="●"/>
            </a:pPr>
            <a:r>
              <a:rPr lang="en" sz="1400"/>
              <a:t>Best-worst scaling (Louviere et al., 1991, 2015) </a:t>
            </a:r>
            <a:endParaRPr sz="1400"/>
          </a:p>
          <a:p>
            <a:pPr indent="-317500" lvl="1" marL="914400" rtl="0" algn="l">
              <a:lnSpc>
                <a:spcPct val="200000"/>
              </a:lnSpc>
              <a:spcBef>
                <a:spcPts val="0"/>
              </a:spcBef>
              <a:spcAft>
                <a:spcPts val="0"/>
              </a:spcAft>
              <a:buSzPts val="1400"/>
              <a:buChar char="○"/>
            </a:pPr>
            <a:r>
              <a:rPr lang="en"/>
              <a:t>Shown two summaries; pick one as best; shown to be more reliable than rating scales (Kiritchenko and Mohammad, 2017)</a:t>
            </a:r>
            <a:endParaRPr/>
          </a:p>
          <a:p>
            <a:pPr indent="-317500" lvl="0" marL="457200" rtl="0" algn="l">
              <a:lnSpc>
                <a:spcPct val="200000"/>
              </a:lnSpc>
              <a:spcBef>
                <a:spcPts val="0"/>
              </a:spcBef>
              <a:spcAft>
                <a:spcPts val="0"/>
              </a:spcAft>
              <a:buSzPts val="1400"/>
              <a:buChar char="●"/>
            </a:pPr>
            <a:r>
              <a:rPr lang="en" sz="1400"/>
              <a:t>Question-answering evaluation</a:t>
            </a:r>
            <a:endParaRPr sz="1400"/>
          </a:p>
          <a:p>
            <a:pPr indent="-317500" lvl="1" marL="914400" rtl="0" algn="l">
              <a:lnSpc>
                <a:spcPct val="200000"/>
              </a:lnSpc>
              <a:spcBef>
                <a:spcPts val="0"/>
              </a:spcBef>
              <a:spcAft>
                <a:spcPts val="0"/>
              </a:spcAft>
              <a:buSzPts val="1400"/>
              <a:buChar char="○"/>
            </a:pPr>
            <a:r>
              <a:rPr lang="en"/>
              <a:t>Compare the number of questions which can be answered from summaries across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Summarization's</a:t>
            </a:r>
            <a:r>
              <a:rPr lang="en"/>
              <a:t> growing popularity</a:t>
            </a:r>
            <a:endParaRPr/>
          </a:p>
        </p:txBody>
      </p:sp>
      <p:sp>
        <p:nvSpPr>
          <p:cNvPr id="166" name="Google Shape;166;p26"/>
          <p:cNvSpPr txBox="1"/>
          <p:nvPr>
            <p:ph idx="1" type="body"/>
          </p:nvPr>
        </p:nvSpPr>
        <p:spPr>
          <a:xfrm>
            <a:off x="3879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7" name="Google Shape;167;p26"/>
          <p:cNvSpPr txBox="1"/>
          <p:nvPr/>
        </p:nvSpPr>
        <p:spPr>
          <a:xfrm>
            <a:off x="176900" y="3864425"/>
            <a:ext cx="8225400" cy="8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2"/>
              </a:solidFill>
            </a:endParaRPr>
          </a:p>
          <a:p>
            <a:pPr indent="0" lvl="0" marL="0" rtl="0" algn="l">
              <a:lnSpc>
                <a:spcPct val="115000"/>
              </a:lnSpc>
              <a:spcBef>
                <a:spcPts val="1600"/>
              </a:spcBef>
              <a:spcAft>
                <a:spcPts val="0"/>
              </a:spcAft>
              <a:buNone/>
            </a:pPr>
            <a:r>
              <a:rPr lang="en" sz="1000" u="sng">
                <a:solidFill>
                  <a:schemeClr val="accent5"/>
                </a:solidFill>
                <a:hlinkClick r:id="rId3">
                  <a:extLst>
                    <a:ext uri="{A12FA001-AC4F-418D-AE19-62706E023703}">
                      <ahyp:hlinkClr val="tx"/>
                    </a:ext>
                  </a:extLst>
                </a:hlinkClick>
              </a:rPr>
              <a:t>http://pfliu.com/pl-summarization/summ_paper.html</a:t>
            </a:r>
            <a:r>
              <a:rPr lang="en" sz="1000">
                <a:solidFill>
                  <a:schemeClr val="dk2"/>
                </a:solidFill>
              </a:rPr>
              <a:t> </a:t>
            </a:r>
            <a:endParaRPr sz="1000">
              <a:solidFill>
                <a:schemeClr val="dk2"/>
              </a:solidFill>
            </a:endParaRPr>
          </a:p>
          <a:p>
            <a:pPr indent="0" lvl="0" marL="0" rtl="0" algn="l">
              <a:lnSpc>
                <a:spcPct val="115000"/>
              </a:lnSpc>
              <a:spcBef>
                <a:spcPts val="1600"/>
              </a:spcBef>
              <a:spcAft>
                <a:spcPts val="0"/>
              </a:spcAft>
              <a:buNone/>
            </a:pPr>
            <a:r>
              <a:rPr lang="en" sz="1000" u="sng">
                <a:solidFill>
                  <a:schemeClr val="accent5"/>
                </a:solidFill>
                <a:hlinkClick r:id="rId4">
                  <a:extLst>
                    <a:ext uri="{A12FA001-AC4F-418D-AE19-62706E023703}">
                      <ahyp:hlinkClr val="tx"/>
                    </a:ext>
                  </a:extLst>
                </a:hlinkClick>
              </a:rPr>
              <a:t>http://pfliu.com/Historiography/summarization/summ-eng.html</a:t>
            </a:r>
            <a:r>
              <a:rPr lang="en" sz="1000">
                <a:solidFill>
                  <a:schemeClr val="dk2"/>
                </a:solidFill>
              </a:rPr>
              <a:t> </a:t>
            </a:r>
            <a:endParaRPr sz="1000">
              <a:solidFill>
                <a:schemeClr val="dk2"/>
              </a:solidFill>
            </a:endParaRPr>
          </a:p>
          <a:p>
            <a:pPr indent="0" lvl="0" marL="0" rtl="0" algn="l">
              <a:lnSpc>
                <a:spcPct val="115000"/>
              </a:lnSpc>
              <a:spcBef>
                <a:spcPts val="1600"/>
              </a:spcBef>
              <a:spcAft>
                <a:spcPts val="0"/>
              </a:spcAft>
              <a:buNone/>
            </a:pPr>
            <a:r>
              <a:t/>
            </a:r>
            <a:endParaRPr sz="1000">
              <a:solidFill>
                <a:schemeClr val="dk2"/>
              </a:solidFill>
            </a:endParaRPr>
          </a:p>
          <a:p>
            <a:pPr indent="0" lvl="0" marL="0" rtl="0" algn="l">
              <a:spcBef>
                <a:spcPts val="1600"/>
              </a:spcBef>
              <a:spcAft>
                <a:spcPts val="0"/>
              </a:spcAft>
              <a:buNone/>
            </a:pPr>
            <a:r>
              <a:t/>
            </a:r>
            <a:endParaRPr sz="1000"/>
          </a:p>
        </p:txBody>
      </p:sp>
      <p:pic>
        <p:nvPicPr>
          <p:cNvPr id="168" name="Google Shape;168;p26"/>
          <p:cNvPicPr preferRelativeResize="0"/>
          <p:nvPr/>
        </p:nvPicPr>
        <p:blipFill>
          <a:blip r:embed="rId5">
            <a:alphaModFix/>
          </a:blip>
          <a:stretch>
            <a:fillRect/>
          </a:stretch>
        </p:blipFill>
        <p:spPr>
          <a:xfrm>
            <a:off x="1764900" y="1341875"/>
            <a:ext cx="5049400" cy="266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research d</a:t>
            </a:r>
            <a:r>
              <a:rPr lang="en"/>
              <a:t>irections </a:t>
            </a:r>
            <a:endParaRPr/>
          </a:p>
        </p:txBody>
      </p:sp>
      <p:sp>
        <p:nvSpPr>
          <p:cNvPr id="174" name="Google Shape;17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Understanding the corpora we use, their characteristics and generalization within summarization	</a:t>
            </a:r>
            <a:endParaRPr sz="1600"/>
          </a:p>
          <a:p>
            <a:pPr indent="-330200" lvl="1" marL="914400" rtl="0" algn="l">
              <a:spcBef>
                <a:spcPts val="0"/>
              </a:spcBef>
              <a:spcAft>
                <a:spcPts val="0"/>
              </a:spcAft>
              <a:buSzPts val="1600"/>
              <a:buChar char="○"/>
            </a:pPr>
            <a:r>
              <a:rPr i="1" lang="en" sz="1600"/>
              <a:t>A Repository of Corpora for Summarization</a:t>
            </a:r>
            <a:endParaRPr i="1" sz="1600"/>
          </a:p>
          <a:p>
            <a:pPr indent="-330200" lvl="0" marL="457200" rtl="0" algn="l">
              <a:spcBef>
                <a:spcPts val="0"/>
              </a:spcBef>
              <a:spcAft>
                <a:spcPts val="0"/>
              </a:spcAft>
              <a:buSzPts val="1600"/>
              <a:buChar char="●"/>
            </a:pPr>
            <a:r>
              <a:rPr lang="en" sz="1600"/>
              <a:t>A need to better frame the summarization problem</a:t>
            </a:r>
            <a:endParaRPr sz="1600"/>
          </a:p>
          <a:p>
            <a:pPr indent="-330200" lvl="1" marL="914400" rtl="0" algn="l">
              <a:spcBef>
                <a:spcPts val="0"/>
              </a:spcBef>
              <a:spcAft>
                <a:spcPts val="0"/>
              </a:spcAft>
              <a:buSzPts val="1600"/>
              <a:buChar char="○"/>
            </a:pPr>
            <a:r>
              <a:rPr i="1" lang="en" sz="1600"/>
              <a:t>Neural Text Summarization: A Critical Evaluation</a:t>
            </a:r>
            <a:endParaRPr i="1" sz="1600"/>
          </a:p>
          <a:p>
            <a:pPr indent="-330200" lvl="0" marL="457200" rtl="0" algn="l">
              <a:spcBef>
                <a:spcPts val="0"/>
              </a:spcBef>
              <a:spcAft>
                <a:spcPts val="0"/>
              </a:spcAft>
              <a:buSzPts val="1600"/>
              <a:buChar char="●"/>
            </a:pPr>
            <a:r>
              <a:rPr lang="en" sz="1600"/>
              <a:t>Understanding and improving evaluation metrics</a:t>
            </a:r>
            <a:endParaRPr sz="1600"/>
          </a:p>
          <a:p>
            <a:pPr indent="-330200" lvl="1" marL="914400" rtl="0" algn="l">
              <a:spcBef>
                <a:spcPts val="0"/>
              </a:spcBef>
              <a:spcAft>
                <a:spcPts val="0"/>
              </a:spcAft>
              <a:buSzPts val="1600"/>
              <a:buChar char="○"/>
            </a:pPr>
            <a:r>
              <a:rPr i="1" lang="en" sz="1600"/>
              <a:t>SummEval: Re-evaluating Summarization Evaluation</a:t>
            </a:r>
            <a:endParaRPr i="1" sz="1600"/>
          </a:p>
          <a:p>
            <a:pPr indent="-330200" lvl="0" marL="457200" rtl="0" algn="l">
              <a:spcBef>
                <a:spcPts val="0"/>
              </a:spcBef>
              <a:spcAft>
                <a:spcPts val="0"/>
              </a:spcAft>
              <a:buSzPts val="1600"/>
              <a:buChar char="●"/>
            </a:pPr>
            <a:r>
              <a:rPr lang="en" sz="1600"/>
              <a:t>Faithfulness for useable summarization models</a:t>
            </a:r>
            <a:endParaRPr sz="1600"/>
          </a:p>
          <a:p>
            <a:pPr indent="-330200" lvl="1" marL="914400" rtl="0" algn="l">
              <a:spcBef>
                <a:spcPts val="0"/>
              </a:spcBef>
              <a:spcAft>
                <a:spcPts val="0"/>
              </a:spcAft>
              <a:buSzPts val="1600"/>
              <a:buChar char="○"/>
            </a:pPr>
            <a:r>
              <a:rPr i="1" lang="en" sz="1600"/>
              <a:t>On Faithfulness and Factuality in Abstractive Summarization</a:t>
            </a:r>
            <a:endParaRPr i="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 Repository of Corpora for Summarization</a:t>
            </a:r>
            <a:endParaRPr/>
          </a:p>
        </p:txBody>
      </p:sp>
      <p:sp>
        <p:nvSpPr>
          <p:cNvPr id="180" name="Google Shape;180;p28"/>
          <p:cNvSpPr txBox="1"/>
          <p:nvPr>
            <p:ph idx="1" type="body"/>
          </p:nvPr>
        </p:nvSpPr>
        <p:spPr>
          <a:xfrm>
            <a:off x="311700" y="1916650"/>
            <a:ext cx="8520600" cy="16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Franck Dernoncourt, Mohammad Ghassemi, Walter Chang</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LREC 2018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Summarization Corpora</a:t>
            </a:r>
            <a:endParaRPr/>
          </a:p>
        </p:txBody>
      </p:sp>
      <p:sp>
        <p:nvSpPr>
          <p:cNvPr id="186" name="Google Shape;18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summarization corpora available to train a model</a:t>
            </a:r>
            <a:endParaRPr/>
          </a:p>
          <a:p>
            <a:pPr indent="-342900" lvl="0" marL="457200" rtl="0" algn="l">
              <a:spcBef>
                <a:spcPts val="0"/>
              </a:spcBef>
              <a:spcAft>
                <a:spcPts val="0"/>
              </a:spcAft>
              <a:buSzPts val="1800"/>
              <a:buChar char="●"/>
            </a:pPr>
            <a:r>
              <a:rPr lang="en"/>
              <a:t>However, even within the same domain, large variations in characteristics of the data</a:t>
            </a:r>
            <a:endParaRPr/>
          </a:p>
          <a:p>
            <a:pPr indent="-342900" lvl="0" marL="457200" rtl="0" algn="l">
              <a:spcBef>
                <a:spcPts val="0"/>
              </a:spcBef>
              <a:spcAft>
                <a:spcPts val="0"/>
              </a:spcAft>
              <a:buSzPts val="1800"/>
              <a:buChar char="●"/>
            </a:pPr>
            <a:r>
              <a:rPr lang="en"/>
              <a:t>We need to understand these characteristics to build models which generalize beyond a single domain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Summarization subaspects</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summary can be viewed as a function of several subfunctions (subaspects) such as position, importance, diversity</a:t>
            </a:r>
            <a:endParaRPr/>
          </a:p>
          <a:p>
            <a:pPr indent="-342900" lvl="0" marL="457200" rtl="0" algn="l">
              <a:spcBef>
                <a:spcPts val="0"/>
              </a:spcBef>
              <a:spcAft>
                <a:spcPts val="0"/>
              </a:spcAft>
              <a:buSzPts val="1800"/>
              <a:buChar char="●"/>
            </a:pPr>
            <a:r>
              <a:rPr lang="en"/>
              <a:t>For example, position is very important in news summaries, as the most important information is typically found in the first several sentences</a:t>
            </a:r>
            <a:endParaRPr/>
          </a:p>
          <a:p>
            <a:pPr indent="-342900" lvl="0" marL="457200" rtl="0" algn="l">
              <a:spcBef>
                <a:spcPts val="0"/>
              </a:spcBef>
              <a:spcAft>
                <a:spcPts val="0"/>
              </a:spcAft>
              <a:buSzPts val="1800"/>
              <a:buChar char="●"/>
            </a:pPr>
            <a:r>
              <a:rPr lang="en"/>
              <a:t>By understanding the subaspects found in datasets and model outputs, we can better understand the biases of our models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Variations in current datasets</a:t>
            </a:r>
            <a:endParaRPr/>
          </a:p>
        </p:txBody>
      </p:sp>
      <p:pic>
        <p:nvPicPr>
          <p:cNvPr id="198" name="Google Shape;198;p31"/>
          <p:cNvPicPr preferRelativeResize="0"/>
          <p:nvPr/>
        </p:nvPicPr>
        <p:blipFill>
          <a:blip r:embed="rId3">
            <a:alphaModFix/>
          </a:blip>
          <a:stretch>
            <a:fillRect/>
          </a:stretch>
        </p:blipFill>
        <p:spPr>
          <a:xfrm>
            <a:off x="1504075" y="1125800"/>
            <a:ext cx="5927257"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Introduction to text summarization and tasks</a:t>
            </a:r>
            <a:endParaRPr sz="1800"/>
          </a:p>
          <a:p>
            <a:pPr indent="-342900" lvl="0" marL="457200" rtl="0" algn="l">
              <a:spcBef>
                <a:spcPts val="0"/>
              </a:spcBef>
              <a:spcAft>
                <a:spcPts val="0"/>
              </a:spcAft>
              <a:buSzPts val="1800"/>
              <a:buChar char="●"/>
            </a:pPr>
            <a:r>
              <a:rPr lang="en" sz="1800"/>
              <a:t>Three main papers</a:t>
            </a:r>
            <a:endParaRPr sz="1800"/>
          </a:p>
          <a:p>
            <a:pPr indent="-342900" lvl="1" marL="914400" rtl="0" algn="l">
              <a:spcBef>
                <a:spcPts val="0"/>
              </a:spcBef>
              <a:spcAft>
                <a:spcPts val="0"/>
              </a:spcAft>
              <a:buSzPts val="1800"/>
              <a:buChar char="○"/>
            </a:pPr>
            <a:r>
              <a:rPr lang="en" sz="1800"/>
              <a:t>Neural Text Summarization: A Critical Evaluation</a:t>
            </a:r>
            <a:endParaRPr sz="1800"/>
          </a:p>
          <a:p>
            <a:pPr indent="-342900" lvl="1" marL="914400" rtl="0" algn="l">
              <a:spcBef>
                <a:spcPts val="0"/>
              </a:spcBef>
              <a:spcAft>
                <a:spcPts val="0"/>
              </a:spcAft>
              <a:buSzPts val="1800"/>
              <a:buChar char="○"/>
            </a:pPr>
            <a:r>
              <a:rPr lang="en" sz="1800"/>
              <a:t>SummEval: Re-evaluating Summarization Evaluation</a:t>
            </a:r>
            <a:endParaRPr sz="1800"/>
          </a:p>
          <a:p>
            <a:pPr indent="-342900" lvl="1" marL="914400" rtl="0" algn="l">
              <a:spcBef>
                <a:spcPts val="0"/>
              </a:spcBef>
              <a:spcAft>
                <a:spcPts val="0"/>
              </a:spcAft>
              <a:buSzPts val="1800"/>
              <a:buChar char="○"/>
            </a:pPr>
            <a:r>
              <a:rPr lang="en" sz="1800"/>
              <a:t>On Faithfulness and Factuality in Abstractive Summarization</a:t>
            </a:r>
            <a:endParaRPr sz="1800"/>
          </a:p>
          <a:p>
            <a:pPr indent="-342900" lvl="0" marL="457200" rtl="0" algn="l">
              <a:spcBef>
                <a:spcPts val="0"/>
              </a:spcBef>
              <a:spcAft>
                <a:spcPts val="0"/>
              </a:spcAft>
              <a:buSzPts val="1800"/>
              <a:buChar char="●"/>
            </a:pPr>
            <a:r>
              <a:rPr lang="en" sz="1800"/>
              <a:t>Concluding thoughts </a:t>
            </a:r>
            <a:r>
              <a:rPr lang="en"/>
              <a:t>and discussion questions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04" name="Google Shape;20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need to be more mindful about the characteristics of our datasets, as these are learned by the models trained on them</a:t>
            </a:r>
            <a:endParaRPr sz="1400"/>
          </a:p>
          <a:p>
            <a:pPr indent="-317500" lvl="0" marL="457200" rtl="0" algn="l">
              <a:spcBef>
                <a:spcPts val="0"/>
              </a:spcBef>
              <a:spcAft>
                <a:spcPts val="0"/>
              </a:spcAft>
              <a:buSzPts val="1400"/>
              <a:buChar char="●"/>
            </a:pPr>
            <a:r>
              <a:rPr lang="en" sz="1400"/>
              <a:t>Interesting recent dataset analyses </a:t>
            </a:r>
            <a:endParaRPr sz="1400"/>
          </a:p>
          <a:p>
            <a:pPr indent="-317500" lvl="1" marL="914400" rtl="0" algn="l">
              <a:spcBef>
                <a:spcPts val="0"/>
              </a:spcBef>
              <a:spcAft>
                <a:spcPts val="0"/>
              </a:spcAft>
              <a:buSzPts val="1400"/>
              <a:buChar char="○"/>
            </a:pPr>
            <a:r>
              <a:rPr lang="en" u="sng">
                <a:solidFill>
                  <a:schemeClr val="hlink"/>
                </a:solidFill>
                <a:hlinkClick r:id="rId3"/>
              </a:rPr>
              <a:t>Earlier Isn’t Always Better: Sub-aspect Analysis on Corpus and System Biases in Summarization </a:t>
            </a:r>
            <a:endParaRPr/>
          </a:p>
          <a:p>
            <a:pPr indent="-317500" lvl="1" marL="914400" rtl="0" algn="l">
              <a:spcBef>
                <a:spcPts val="0"/>
              </a:spcBef>
              <a:spcAft>
                <a:spcPts val="0"/>
              </a:spcAft>
              <a:buSzPts val="1400"/>
              <a:buChar char="○"/>
            </a:pPr>
            <a:r>
              <a:rPr lang="en" u="sng">
                <a:solidFill>
                  <a:schemeClr val="hlink"/>
                </a:solidFill>
                <a:hlinkClick r:id="rId4"/>
              </a:rPr>
              <a:t>Corpora Evaluation and System Bias Detection in Multi-document Summarization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703175" y="954675"/>
            <a:ext cx="8520600" cy="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Text Summarization: A Critical Evaluation</a:t>
            </a:r>
            <a:endParaRPr/>
          </a:p>
        </p:txBody>
      </p:sp>
      <p:sp>
        <p:nvSpPr>
          <p:cNvPr id="210" name="Google Shape;210;p33"/>
          <p:cNvSpPr txBox="1"/>
          <p:nvPr>
            <p:ph idx="1" type="body"/>
          </p:nvPr>
        </p:nvSpPr>
        <p:spPr>
          <a:xfrm>
            <a:off x="311700" y="1916650"/>
            <a:ext cx="8520600" cy="16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Wojciech Kryściński, Nitish Shirish Keskar, Bryan McCann, Caiming Xiong, Richard Socher</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EMNLP 2019</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&amp; Contributions</a:t>
            </a:r>
            <a:endParaRPr/>
          </a:p>
        </p:txBody>
      </p:sp>
      <p:sp>
        <p:nvSpPr>
          <p:cNvPr id="216" name="Google Shape;21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Despite much recent work, state-of-the-art models (at the time) only slightly outperform the Lead-3 baseline</a:t>
            </a:r>
            <a:endParaRPr/>
          </a:p>
          <a:p>
            <a:pPr indent="-342900" lvl="0" marL="457200" rtl="0" algn="l">
              <a:spcBef>
                <a:spcPts val="0"/>
              </a:spcBef>
              <a:spcAft>
                <a:spcPts val="0"/>
              </a:spcAft>
              <a:buSzPts val="1800"/>
              <a:buChar char="●"/>
            </a:pPr>
            <a:r>
              <a:rPr lang="en"/>
              <a:t>The paper attributes this to problems in dataset collection and evaluation</a:t>
            </a:r>
            <a:endParaRPr/>
          </a:p>
          <a:p>
            <a:pPr indent="-342900" lvl="0" marL="457200" rtl="0" algn="l">
              <a:spcBef>
                <a:spcPts val="0"/>
              </a:spcBef>
              <a:spcAft>
                <a:spcPts val="0"/>
              </a:spcAft>
              <a:buSzPts val="1800"/>
              <a:buChar char="●"/>
            </a:pPr>
            <a:r>
              <a:rPr lang="en"/>
              <a:t>The paper provides an analysis of faults in current datasets and the dataset collection process as well as the main evaluation metric ROUGE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Unconstrained dataset collection</a:t>
            </a:r>
            <a:endParaRPr/>
          </a:p>
        </p:txBody>
      </p:sp>
      <p:sp>
        <p:nvSpPr>
          <p:cNvPr id="222" name="Google Shape;22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summarization datasets are of the format (input document, reference summary)</a:t>
            </a:r>
            <a:endParaRPr/>
          </a:p>
          <a:p>
            <a:pPr indent="-342900" lvl="0" marL="457200" rtl="0" algn="l">
              <a:spcBef>
                <a:spcPts val="0"/>
              </a:spcBef>
              <a:spcAft>
                <a:spcPts val="0"/>
              </a:spcAft>
              <a:buSzPts val="1800"/>
              <a:buChar char="●"/>
            </a:pPr>
            <a:r>
              <a:rPr lang="en"/>
              <a:t>This leaves much room for ambiguity when collecting such datasets</a:t>
            </a:r>
            <a:endParaRPr/>
          </a:p>
          <a:p>
            <a:pPr indent="-342900" lvl="0" marL="457200" rtl="0" algn="l">
              <a:spcBef>
                <a:spcPts val="0"/>
              </a:spcBef>
              <a:spcAft>
                <a:spcPts val="0"/>
              </a:spcAft>
              <a:buSzPts val="1800"/>
              <a:buChar char="●"/>
            </a:pPr>
            <a:r>
              <a:rPr lang="en"/>
              <a:t>The paper compares this unconstrained problem to the constrained problem (input document, summary questions, reference summary) where the reference summary takes into account the summary 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03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Unconstrained vs. constrained summarization </a:t>
            </a:r>
            <a:endParaRPr/>
          </a:p>
        </p:txBody>
      </p:sp>
      <p:pic>
        <p:nvPicPr>
          <p:cNvPr id="228" name="Google Shape;228;p36"/>
          <p:cNvPicPr preferRelativeResize="0"/>
          <p:nvPr/>
        </p:nvPicPr>
        <p:blipFill>
          <a:blip r:embed="rId3">
            <a:alphaModFix/>
          </a:blip>
          <a:stretch>
            <a:fillRect/>
          </a:stretch>
        </p:blipFill>
        <p:spPr>
          <a:xfrm>
            <a:off x="690850" y="1017725"/>
            <a:ext cx="7507010"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Unconstrained vs. constrained summarization cont. </a:t>
            </a:r>
            <a:endParaRPr/>
          </a:p>
          <a:p>
            <a:pPr indent="0" lvl="0" marL="0" rtl="0" algn="l">
              <a:spcBef>
                <a:spcPts val="0"/>
              </a:spcBef>
              <a:spcAft>
                <a:spcPts val="0"/>
              </a:spcAft>
              <a:buNone/>
            </a:pPr>
            <a:r>
              <a:t/>
            </a:r>
            <a:endParaRPr/>
          </a:p>
        </p:txBody>
      </p:sp>
      <p:pic>
        <p:nvPicPr>
          <p:cNvPr id="234" name="Google Shape;234;p37"/>
          <p:cNvPicPr preferRelativeResize="0"/>
          <p:nvPr/>
        </p:nvPicPr>
        <p:blipFill>
          <a:blip r:embed="rId3">
            <a:alphaModFix/>
          </a:blip>
          <a:stretch>
            <a:fillRect/>
          </a:stretch>
        </p:blipFill>
        <p:spPr>
          <a:xfrm>
            <a:off x="2122525" y="1156900"/>
            <a:ext cx="4421323" cy="3820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news data</a:t>
            </a:r>
            <a:endParaRPr/>
          </a:p>
        </p:txBody>
      </p:sp>
      <p:sp>
        <p:nvSpPr>
          <p:cNvPr id="240" name="Google Shape;240;p38"/>
          <p:cNvSpPr txBox="1"/>
          <p:nvPr>
            <p:ph idx="1" type="body"/>
          </p:nvPr>
        </p:nvSpPr>
        <p:spPr>
          <a:xfrm>
            <a:off x="311700" y="1152475"/>
            <a:ext cx="4180800" cy="373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Well-known that first sentences of a news article contain the most salient information</a:t>
            </a:r>
            <a:endParaRPr sz="1400"/>
          </a:p>
          <a:p>
            <a:pPr indent="-317500" lvl="0" marL="457200" rtl="0" algn="l">
              <a:spcBef>
                <a:spcPts val="0"/>
              </a:spcBef>
              <a:spcAft>
                <a:spcPts val="0"/>
              </a:spcAft>
              <a:buSzPts val="1400"/>
              <a:buChar char="●"/>
            </a:pPr>
            <a:r>
              <a:rPr lang="en" sz="1400"/>
              <a:t>This bias is not present in many other domains</a:t>
            </a:r>
            <a:endParaRPr sz="1400"/>
          </a:p>
          <a:p>
            <a:pPr indent="-317500" lvl="0" marL="457200" rtl="0" algn="l">
              <a:spcBef>
                <a:spcPts val="0"/>
              </a:spcBef>
              <a:spcAft>
                <a:spcPts val="0"/>
              </a:spcAft>
              <a:buSzPts val="1400"/>
              <a:buChar char="●"/>
            </a:pPr>
            <a:r>
              <a:rPr lang="en" sz="1400"/>
              <a:t>Several papers have also noticed and started to address this problem</a:t>
            </a:r>
            <a:endParaRPr sz="1400"/>
          </a:p>
          <a:p>
            <a:pPr indent="-317500" lvl="1" marL="914400" rtl="0" algn="l">
              <a:spcBef>
                <a:spcPts val="0"/>
              </a:spcBef>
              <a:spcAft>
                <a:spcPts val="0"/>
              </a:spcAft>
              <a:buSzPts val="1400"/>
              <a:buChar char="○"/>
            </a:pPr>
            <a:r>
              <a:rPr lang="en" u="sng">
                <a:solidFill>
                  <a:schemeClr val="hlink"/>
                </a:solidFill>
                <a:hlinkClick r:id="rId3"/>
              </a:rPr>
              <a:t>Countering the Effects of Lead Bias in News Summarization via Multi-Stage Training and Auxiliary Losses</a:t>
            </a:r>
            <a:endParaRPr/>
          </a:p>
          <a:p>
            <a:pPr indent="-317500" lvl="1" marL="914400" rtl="0" algn="l">
              <a:spcBef>
                <a:spcPts val="0"/>
              </a:spcBef>
              <a:spcAft>
                <a:spcPts val="0"/>
              </a:spcAft>
              <a:buSzPts val="1400"/>
              <a:buChar char="○"/>
            </a:pPr>
            <a:r>
              <a:rPr lang="en" u="sng">
                <a:solidFill>
                  <a:schemeClr val="hlink"/>
                </a:solidFill>
                <a:hlinkClick r:id="rId4"/>
              </a:rPr>
              <a:t>Content Selection in Deep Learning Models of Summarization</a:t>
            </a:r>
            <a:endParaRPr/>
          </a:p>
          <a:p>
            <a:pPr indent="-317500" lvl="1" marL="914400" rtl="0" algn="l">
              <a:spcBef>
                <a:spcPts val="0"/>
              </a:spcBef>
              <a:spcAft>
                <a:spcPts val="0"/>
              </a:spcAft>
              <a:buSzPts val="1400"/>
              <a:buChar char="○"/>
            </a:pPr>
            <a:r>
              <a:rPr lang="en" u="sng">
                <a:solidFill>
                  <a:schemeClr val="hlink"/>
                </a:solidFill>
                <a:hlinkClick r:id="rId5"/>
              </a:rPr>
              <a:t>Searching for Effective Neural Extractive Summarization: What Works and What’s Next</a:t>
            </a:r>
            <a:endParaRPr/>
          </a:p>
        </p:txBody>
      </p:sp>
      <p:pic>
        <p:nvPicPr>
          <p:cNvPr id="241" name="Google Shape;241;p38"/>
          <p:cNvPicPr preferRelativeResize="0"/>
          <p:nvPr/>
        </p:nvPicPr>
        <p:blipFill>
          <a:blip r:embed="rId6">
            <a:alphaModFix/>
          </a:blip>
          <a:stretch>
            <a:fillRect/>
          </a:stretch>
        </p:blipFill>
        <p:spPr>
          <a:xfrm>
            <a:off x="4576050" y="595875"/>
            <a:ext cx="4319052" cy="4180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news data learned by models</a:t>
            </a:r>
            <a:endParaRPr/>
          </a:p>
        </p:txBody>
      </p:sp>
      <p:pic>
        <p:nvPicPr>
          <p:cNvPr id="247" name="Google Shape;247;p39"/>
          <p:cNvPicPr preferRelativeResize="0"/>
          <p:nvPr/>
        </p:nvPicPr>
        <p:blipFill>
          <a:blip r:embed="rId3">
            <a:alphaModFix/>
          </a:blip>
          <a:stretch>
            <a:fillRect/>
          </a:stretch>
        </p:blipFill>
        <p:spPr>
          <a:xfrm>
            <a:off x="560125" y="1070625"/>
            <a:ext cx="8182439"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 data collection</a:t>
            </a:r>
            <a:endParaRPr/>
          </a:p>
        </p:txBody>
      </p:sp>
      <p:sp>
        <p:nvSpPr>
          <p:cNvPr id="253" name="Google Shape;253;p40"/>
          <p:cNvSpPr txBox="1"/>
          <p:nvPr/>
        </p:nvSpPr>
        <p:spPr>
          <a:xfrm>
            <a:off x="307100" y="2046850"/>
            <a:ext cx="3236700" cy="161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Data scraped automatically without additional checks may contain noise in both the input document and summary </a:t>
            </a:r>
            <a:endParaRPr/>
          </a:p>
        </p:txBody>
      </p:sp>
      <p:pic>
        <p:nvPicPr>
          <p:cNvPr id="254" name="Google Shape;254;p40"/>
          <p:cNvPicPr preferRelativeResize="0"/>
          <p:nvPr/>
        </p:nvPicPr>
        <p:blipFill>
          <a:blip r:embed="rId3">
            <a:alphaModFix/>
          </a:blip>
          <a:stretch>
            <a:fillRect/>
          </a:stretch>
        </p:blipFill>
        <p:spPr>
          <a:xfrm>
            <a:off x="3682975" y="1144350"/>
            <a:ext cx="5295401" cy="34234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260" name="Google Shape;260;p41"/>
          <p:cNvSpPr txBox="1"/>
          <p:nvPr/>
        </p:nvSpPr>
        <p:spPr>
          <a:xfrm>
            <a:off x="595425" y="1619000"/>
            <a:ext cx="3562200" cy="299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Weak correlation with human judgement</a:t>
            </a:r>
            <a:endParaRPr/>
          </a:p>
          <a:p>
            <a:pPr indent="-317500" lvl="1" marL="914400" rtl="0" algn="l">
              <a:spcBef>
                <a:spcPts val="0"/>
              </a:spcBef>
              <a:spcAft>
                <a:spcPts val="0"/>
              </a:spcAft>
              <a:buSzPts val="1400"/>
              <a:buChar char="○"/>
            </a:pPr>
            <a:r>
              <a:rPr lang="en"/>
              <a:t>13 summarization system outputs over 100 articles</a:t>
            </a:r>
            <a:endParaRPr/>
          </a:p>
          <a:p>
            <a:pPr indent="-317500" lvl="1" marL="914400" rtl="0" algn="l">
              <a:spcBef>
                <a:spcPts val="0"/>
              </a:spcBef>
              <a:spcAft>
                <a:spcPts val="0"/>
              </a:spcAft>
              <a:buSzPts val="1400"/>
              <a:buChar char="○"/>
            </a:pPr>
            <a:r>
              <a:rPr lang="en"/>
              <a:t>Ask human annotators to rate summaries across relevance, consistency, fluency and coherence</a:t>
            </a:r>
            <a:endParaRPr/>
          </a:p>
          <a:p>
            <a:pPr indent="-317500" lvl="0" marL="457200" rtl="0" algn="l">
              <a:spcBef>
                <a:spcPts val="0"/>
              </a:spcBef>
              <a:spcAft>
                <a:spcPts val="0"/>
              </a:spcAft>
              <a:buSzPts val="1400"/>
              <a:buChar char="●"/>
            </a:pPr>
            <a:r>
              <a:rPr lang="en"/>
              <a:t>Lack of factual evaluation</a:t>
            </a:r>
            <a:endParaRPr/>
          </a:p>
          <a:p>
            <a:pPr indent="-317500" lvl="1" marL="914400" rtl="0" algn="l">
              <a:spcBef>
                <a:spcPts val="0"/>
              </a:spcBef>
              <a:spcAft>
                <a:spcPts val="0"/>
              </a:spcAft>
              <a:buSzPts val="1400"/>
              <a:buChar char="○"/>
            </a:pPr>
            <a:r>
              <a:rPr lang="en"/>
              <a:t>60/200 article-summary pairs analyzed contained some kind of factual incorrectness</a:t>
            </a:r>
            <a:endParaRPr/>
          </a:p>
        </p:txBody>
      </p:sp>
      <p:pic>
        <p:nvPicPr>
          <p:cNvPr id="261" name="Google Shape;261;p41"/>
          <p:cNvPicPr preferRelativeResize="0"/>
          <p:nvPr/>
        </p:nvPicPr>
        <p:blipFill>
          <a:blip r:embed="rId3">
            <a:alphaModFix/>
          </a:blip>
          <a:stretch>
            <a:fillRect/>
          </a:stretch>
        </p:blipFill>
        <p:spPr>
          <a:xfrm>
            <a:off x="4270350" y="1328800"/>
            <a:ext cx="4681575" cy="30498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summarization? </a:t>
            </a:r>
            <a:endParaRPr/>
          </a:p>
        </p:txBody>
      </p:sp>
      <p:sp>
        <p:nvSpPr>
          <p:cNvPr id="67" name="Google Shape;67;p15"/>
          <p:cNvSpPr txBox="1"/>
          <p:nvPr/>
        </p:nvSpPr>
        <p:spPr>
          <a:xfrm>
            <a:off x="957750" y="4339450"/>
            <a:ext cx="70116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Calibri"/>
              <a:ea typeface="Calibri"/>
              <a:cs typeface="Calibri"/>
              <a:sym typeface="Calibri"/>
            </a:endParaRPr>
          </a:p>
        </p:txBody>
      </p:sp>
      <p:sp>
        <p:nvSpPr>
          <p:cNvPr id="68" name="Google Shape;68;p15"/>
          <p:cNvSpPr txBox="1"/>
          <p:nvPr/>
        </p:nvSpPr>
        <p:spPr>
          <a:xfrm>
            <a:off x="1300650" y="2021925"/>
            <a:ext cx="6278400" cy="22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FFFFFF"/>
                </a:highlight>
                <a:latin typeface="Georgia"/>
                <a:ea typeface="Georgia"/>
                <a:cs typeface="Georgia"/>
                <a:sym typeface="Georgia"/>
              </a:rPr>
              <a:t>Text summarization is the process of distilling the most important information from a source (or sources) to produce an abridged version for a particular user (or users) and task (or tasks).</a:t>
            </a:r>
            <a:endParaRPr sz="18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800">
                <a:highlight>
                  <a:srgbClr val="FFFFFF"/>
                </a:highlight>
                <a:latin typeface="Georgia"/>
                <a:ea typeface="Georgia"/>
                <a:cs typeface="Georgia"/>
                <a:sym typeface="Georgia"/>
              </a:rPr>
              <a:t>							Mani and Maybury, 1999</a:t>
            </a:r>
            <a:endParaRPr sz="1800">
              <a:highlight>
                <a:srgbClr val="FFFFFF"/>
              </a:highlight>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67" name="Google Shape;26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As discussed earlier, w</a:t>
            </a:r>
            <a:r>
              <a:rPr lang="en" sz="1400"/>
              <a:t>e need to be careful about the data we use and how we frame the problem of summarization</a:t>
            </a:r>
            <a:endParaRPr sz="1400"/>
          </a:p>
          <a:p>
            <a:pPr indent="-317500" lvl="0" marL="457200" rtl="0" algn="l">
              <a:spcBef>
                <a:spcPts val="0"/>
              </a:spcBef>
              <a:spcAft>
                <a:spcPts val="0"/>
              </a:spcAft>
              <a:buSzPts val="1400"/>
              <a:buChar char="●"/>
            </a:pPr>
            <a:r>
              <a:rPr lang="en" sz="1400"/>
              <a:t>Many problems exist with the default evaluation setup, notably, a gap in factual evaluation (more on this later)</a:t>
            </a:r>
            <a:endParaRPr sz="1400"/>
          </a:p>
          <a:p>
            <a:pPr indent="-317500" lvl="0" marL="457200" rtl="0" algn="l">
              <a:spcBef>
                <a:spcPts val="0"/>
              </a:spcBef>
              <a:spcAft>
                <a:spcPts val="0"/>
              </a:spcAft>
              <a:buSzPts val="1400"/>
              <a:buChar char="●"/>
            </a:pPr>
            <a:r>
              <a:rPr lang="en" sz="1400"/>
              <a:t>Recent work and shift in focus offer hope</a:t>
            </a:r>
            <a:endParaRPr sz="1400"/>
          </a:p>
          <a:p>
            <a:pPr indent="-317500" lvl="1" marL="914400" rtl="0" algn="l">
              <a:spcBef>
                <a:spcPts val="0"/>
              </a:spcBef>
              <a:spcAft>
                <a:spcPts val="0"/>
              </a:spcAft>
              <a:buSzPts val="1400"/>
              <a:buChar char="○"/>
            </a:pPr>
            <a:r>
              <a:rPr lang="en" u="sng">
                <a:solidFill>
                  <a:schemeClr val="hlink"/>
                </a:solidFill>
                <a:hlinkClick r:id="rId3"/>
              </a:rPr>
              <a:t>HIGHRES: Highlight-based Reference-less Evaluation of Summarization</a:t>
            </a:r>
            <a:endParaRPr/>
          </a:p>
          <a:p>
            <a:pPr indent="-317500" lvl="1" marL="914400" rtl="0" algn="l">
              <a:spcBef>
                <a:spcPts val="0"/>
              </a:spcBef>
              <a:spcAft>
                <a:spcPts val="0"/>
              </a:spcAft>
              <a:buSzPts val="1400"/>
              <a:buChar char="○"/>
            </a:pPr>
            <a:r>
              <a:rPr lang="en" u="sng">
                <a:solidFill>
                  <a:schemeClr val="hlink"/>
                </a:solidFill>
                <a:hlinkClick r:id="rId4"/>
              </a:rPr>
              <a:t>Studying Summarization Evaluation Metrics in the Appropriate Scoring Range</a:t>
            </a:r>
            <a:endParaRPr/>
          </a:p>
          <a:p>
            <a:pPr indent="-317500" lvl="1" marL="914400" rtl="0" algn="l">
              <a:spcBef>
                <a:spcPts val="0"/>
              </a:spcBef>
              <a:spcAft>
                <a:spcPts val="0"/>
              </a:spcAft>
              <a:buSzPts val="1400"/>
              <a:buChar char="○"/>
            </a:pPr>
            <a:r>
              <a:rPr lang="en" u="sng">
                <a:solidFill>
                  <a:schemeClr val="hlink"/>
                </a:solidFill>
                <a:hlinkClick r:id="rId5"/>
              </a:rPr>
              <a:t>Evaluating the Factual Consistency of Abstractive Text Summarization</a:t>
            </a:r>
            <a:endParaRPr/>
          </a:p>
          <a:p>
            <a:pPr indent="-317500" lvl="1" marL="914400" rtl="0" algn="l">
              <a:spcBef>
                <a:spcPts val="0"/>
              </a:spcBef>
              <a:spcAft>
                <a:spcPts val="0"/>
              </a:spcAft>
              <a:buSzPts val="1400"/>
              <a:buChar char="○"/>
            </a:pPr>
            <a:r>
              <a:rPr lang="en" u="sng">
                <a:solidFill>
                  <a:schemeClr val="hlink"/>
                </a:solidFill>
                <a:hlinkClick r:id="rId6"/>
              </a:rPr>
              <a:t>Assessing The Factual Accuracy of Generated Text</a:t>
            </a:r>
            <a:endParaRPr/>
          </a:p>
          <a:p>
            <a:pPr indent="-317500" lvl="1" marL="914400" rtl="0" algn="l">
              <a:spcBef>
                <a:spcPts val="0"/>
              </a:spcBef>
              <a:spcAft>
                <a:spcPts val="0"/>
              </a:spcAft>
              <a:buSzPts val="1400"/>
              <a:buChar char="○"/>
            </a:pPr>
            <a:r>
              <a:rPr lang="en" u="sng">
                <a:solidFill>
                  <a:schemeClr val="hlink"/>
                </a:solidFill>
                <a:hlinkClick r:id="rId7"/>
              </a:rPr>
              <a:t>Best practices for the human evaluation of automatically generated text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695750" y="1034050"/>
            <a:ext cx="8520600" cy="7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SummEval: Re-evaluating Summarization Evaluation</a:t>
            </a:r>
            <a:endParaRPr sz="2700"/>
          </a:p>
        </p:txBody>
      </p:sp>
      <p:sp>
        <p:nvSpPr>
          <p:cNvPr id="273" name="Google Shape;273;p43"/>
          <p:cNvSpPr txBox="1"/>
          <p:nvPr>
            <p:ph idx="1" type="body"/>
          </p:nvPr>
        </p:nvSpPr>
        <p:spPr>
          <a:xfrm>
            <a:off x="311700" y="1916650"/>
            <a:ext cx="8520600" cy="16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Alexander R. Fabbri, Wojciech Kryściński, Bryan McCann, Caiming Xiong, Richard Socher, Dragomir Radev</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TACL 2020 (accepted with revisions)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&amp; Contributions</a:t>
            </a:r>
            <a:endParaRPr/>
          </a:p>
        </p:txBody>
      </p:sp>
      <p:sp>
        <p:nvSpPr>
          <p:cNvPr id="279" name="Google Shape;279;p44"/>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is a lack of c</a:t>
            </a:r>
            <a:r>
              <a:rPr lang="en"/>
              <a:t>omprehensive up-to-date studies on evaluation metrics for text summarization and a lack of consensus regarding evaluation protocols </a:t>
            </a:r>
            <a:endParaRPr/>
          </a:p>
          <a:p>
            <a:pPr indent="-342900" lvl="0" marL="457200" rtl="0" algn="l">
              <a:spcBef>
                <a:spcPts val="0"/>
              </a:spcBef>
              <a:spcAft>
                <a:spcPts val="0"/>
              </a:spcAft>
              <a:buSzPts val="1800"/>
              <a:buChar char="●"/>
            </a:pPr>
            <a:r>
              <a:rPr lang="en"/>
              <a:t>We reevaluate 12 automatic evaluation metrics and release a toolkit to access these metrics</a:t>
            </a:r>
            <a:endParaRPr/>
          </a:p>
          <a:p>
            <a:pPr indent="-342900" lvl="0" marL="457200" rtl="0" algn="l">
              <a:spcBef>
                <a:spcPts val="0"/>
              </a:spcBef>
              <a:spcAft>
                <a:spcPts val="0"/>
              </a:spcAft>
              <a:buSzPts val="1800"/>
              <a:buChar char="●"/>
            </a:pPr>
            <a:r>
              <a:rPr lang="en"/>
              <a:t>We benchmark 23 recent summarization models using these metrics</a:t>
            </a:r>
            <a:endParaRPr/>
          </a:p>
          <a:p>
            <a:pPr indent="-342900" lvl="0" marL="457200" rtl="0" algn="l">
              <a:spcBef>
                <a:spcPts val="0"/>
              </a:spcBef>
              <a:spcAft>
                <a:spcPts val="0"/>
              </a:spcAft>
              <a:buSzPts val="1800"/>
              <a:buChar char="●"/>
            </a:pPr>
            <a:r>
              <a:rPr lang="en"/>
              <a:t>We assemble the largest collection of summaries generated by models trained on the CNN-DailyMail dataset and largest collection of human model judgments on this dataset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ROUGE</a:t>
            </a:r>
            <a:r>
              <a:rPr lang="en" sz="1100"/>
              <a:t> - (Lin, 2004b) token overal</a:t>
            </a:r>
            <a:endParaRPr sz="1100"/>
          </a:p>
          <a:p>
            <a:pPr indent="-298450" lvl="0" marL="457200" rtl="0" algn="l">
              <a:spcBef>
                <a:spcPts val="0"/>
              </a:spcBef>
              <a:spcAft>
                <a:spcPts val="0"/>
              </a:spcAft>
              <a:buSzPts val="1100"/>
              <a:buChar char="●"/>
            </a:pPr>
            <a:r>
              <a:rPr b="1" lang="en" sz="1100"/>
              <a:t>ROUGE-WE</a:t>
            </a:r>
            <a:r>
              <a:rPr lang="en" sz="1100"/>
              <a:t> (Ng and Abrecht, 2015) extends ROUGE by using soft lexical matching based on the cosine similarity of Word2Vec (Mikolov et al., 2013) embeddings. </a:t>
            </a:r>
            <a:endParaRPr sz="1100"/>
          </a:p>
          <a:p>
            <a:pPr indent="-298450" lvl="0" marL="457200" rtl="0" algn="l">
              <a:spcBef>
                <a:spcPts val="0"/>
              </a:spcBef>
              <a:spcAft>
                <a:spcPts val="0"/>
              </a:spcAft>
              <a:buSzPts val="1100"/>
              <a:buChar char="●"/>
            </a:pPr>
            <a:r>
              <a:rPr b="1" lang="en" sz="1100"/>
              <a:t>S3</a:t>
            </a:r>
            <a:r>
              <a:rPr lang="en" sz="1100"/>
              <a:t> (Peyrard et al., 2017) is a model-based metric that uses previously proposed evaluation metrics, such as ROUGE, JS-divergence, and ROUGEWE, as input features for predicting the evaluation score. </a:t>
            </a:r>
            <a:endParaRPr sz="1100"/>
          </a:p>
          <a:p>
            <a:pPr indent="-298450" lvl="0" marL="457200" rtl="0" algn="l">
              <a:spcBef>
                <a:spcPts val="0"/>
              </a:spcBef>
              <a:spcAft>
                <a:spcPts val="0"/>
              </a:spcAft>
              <a:buSzPts val="1100"/>
              <a:buChar char="●"/>
            </a:pPr>
            <a:r>
              <a:rPr b="1" lang="en" sz="1100"/>
              <a:t>Bert-Score</a:t>
            </a:r>
            <a:r>
              <a:rPr lang="en" sz="1100"/>
              <a:t> (Zhang* et al., 2020) computes similarity scores by aligning generated and reference summaries on a token-level.</a:t>
            </a:r>
            <a:endParaRPr sz="1100"/>
          </a:p>
          <a:p>
            <a:pPr indent="-298450" lvl="0" marL="457200" rtl="0" algn="l">
              <a:spcBef>
                <a:spcPts val="0"/>
              </a:spcBef>
              <a:spcAft>
                <a:spcPts val="0"/>
              </a:spcAft>
              <a:buSzPts val="1100"/>
              <a:buChar char="●"/>
            </a:pPr>
            <a:r>
              <a:rPr b="1" lang="en" sz="1100"/>
              <a:t>MoverScore</a:t>
            </a:r>
            <a:r>
              <a:rPr lang="en" sz="1100"/>
              <a:t> (Zhao et al., 2019) measures semantic distance between a summary and reference text by making use of the Word Mover’s Distance (Kusner et al., 2015) </a:t>
            </a:r>
            <a:endParaRPr sz="1100"/>
          </a:p>
          <a:p>
            <a:pPr indent="-298450" lvl="0" marL="457200" rtl="0" algn="l">
              <a:spcBef>
                <a:spcPts val="0"/>
              </a:spcBef>
              <a:spcAft>
                <a:spcPts val="0"/>
              </a:spcAft>
              <a:buSzPts val="1100"/>
              <a:buChar char="●"/>
            </a:pPr>
            <a:r>
              <a:rPr b="1" lang="en" sz="1100"/>
              <a:t>Sentence Mover’s Similarity </a:t>
            </a:r>
            <a:r>
              <a:rPr lang="en" sz="1100"/>
              <a:t>(SMS) (Clark et al., 2019) extends Word Mover’s Distance to view documents as a bag of sentence embeddings </a:t>
            </a:r>
            <a:endParaRPr sz="1100"/>
          </a:p>
          <a:p>
            <a:pPr indent="-298450" lvl="0" marL="457200" rtl="0" algn="l">
              <a:spcBef>
                <a:spcPts val="0"/>
              </a:spcBef>
              <a:spcAft>
                <a:spcPts val="0"/>
              </a:spcAft>
              <a:buSzPts val="1100"/>
              <a:buChar char="●"/>
            </a:pPr>
            <a:r>
              <a:rPr b="1" lang="en" sz="1100"/>
              <a:t>SummaQA</a:t>
            </a:r>
            <a:r>
              <a:rPr lang="en" sz="1100"/>
              <a:t> (Scialom et al., 2019) applies a BERT-based question-answering model to answer cloze-style questions using generated summaries. </a:t>
            </a:r>
            <a:endParaRPr sz="1100"/>
          </a:p>
          <a:p>
            <a:pPr indent="-298450" lvl="0" marL="457200" rtl="0" algn="l">
              <a:spcBef>
                <a:spcPts val="0"/>
              </a:spcBef>
              <a:spcAft>
                <a:spcPts val="0"/>
              </a:spcAft>
              <a:buSzPts val="1100"/>
              <a:buChar char="●"/>
            </a:pPr>
            <a:r>
              <a:rPr b="1" lang="en" sz="1100"/>
              <a:t>BLEU</a:t>
            </a:r>
            <a:r>
              <a:rPr lang="en" sz="1100"/>
              <a:t> (Papineni et al., 2002) is a corpus-level precision-focused metric which calculates n-gram overlap</a:t>
            </a:r>
            <a:endParaRPr sz="1100"/>
          </a:p>
          <a:p>
            <a:pPr indent="-298450" lvl="0" marL="457200" rtl="0" algn="l">
              <a:spcBef>
                <a:spcPts val="0"/>
              </a:spcBef>
              <a:spcAft>
                <a:spcPts val="0"/>
              </a:spcAft>
              <a:buSzPts val="1100"/>
              <a:buChar char="●"/>
            </a:pPr>
            <a:r>
              <a:rPr b="1" lang="en" sz="1100"/>
              <a:t>CHRF</a:t>
            </a:r>
            <a:r>
              <a:rPr lang="en" sz="1100"/>
              <a:t> (Popovic, 2015) calculates character-based n-gram overlap between model outputs and reference documents. </a:t>
            </a:r>
            <a:endParaRPr sz="1100"/>
          </a:p>
          <a:p>
            <a:pPr indent="-298450" lvl="0" marL="457200" rtl="0" algn="l">
              <a:spcBef>
                <a:spcPts val="0"/>
              </a:spcBef>
              <a:spcAft>
                <a:spcPts val="0"/>
              </a:spcAft>
              <a:buSzPts val="1100"/>
              <a:buChar char="●"/>
            </a:pPr>
            <a:r>
              <a:rPr b="1" lang="en" sz="1100"/>
              <a:t>METEOR</a:t>
            </a:r>
            <a:r>
              <a:rPr lang="en" sz="1100"/>
              <a:t> (Lavie and Agarwal, 2007) computes an alignment between candidate and reference sentences using stemming, synonyms and paraphrastic matches</a:t>
            </a:r>
            <a:endParaRPr sz="1100"/>
          </a:p>
          <a:p>
            <a:pPr indent="-298450" lvl="0" marL="457200" rtl="0" algn="l">
              <a:spcBef>
                <a:spcPts val="0"/>
              </a:spcBef>
              <a:spcAft>
                <a:spcPts val="0"/>
              </a:spcAft>
              <a:buSzPts val="1100"/>
              <a:buChar char="●"/>
            </a:pPr>
            <a:r>
              <a:rPr b="1" lang="en" sz="1100"/>
              <a:t>CIDEr</a:t>
            </a:r>
            <a:r>
              <a:rPr lang="en" sz="1100"/>
              <a:t> (Vedantam et al., 2015) computes {1-4}- gram co-occurrences between the candidate and reference texts </a:t>
            </a:r>
            <a:endParaRPr sz="1100"/>
          </a:p>
          <a:p>
            <a:pPr indent="-298450" lvl="0" marL="457200" rtl="0" algn="l">
              <a:spcBef>
                <a:spcPts val="0"/>
              </a:spcBef>
              <a:spcAft>
                <a:spcPts val="0"/>
              </a:spcAft>
              <a:buSzPts val="1100"/>
              <a:buChar char="●"/>
            </a:pPr>
            <a:r>
              <a:rPr b="1" lang="en" sz="1100"/>
              <a:t>Data Statistics:</a:t>
            </a:r>
            <a:r>
              <a:rPr lang="en" sz="1100"/>
              <a:t> Grusky et al. (2018) define measures of the extractiveness of a dataset such as coverage and density</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Extractive Summarization Models</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M1 - NEUSUM </a:t>
            </a:r>
            <a:r>
              <a:rPr lang="en" sz="1100"/>
              <a:t>(Zhou et al., 2018) jointly scores and selects sentences by first building a hierarchical representation of a document and considering the partially outputted summary at each time step. </a:t>
            </a:r>
            <a:endParaRPr sz="1100"/>
          </a:p>
          <a:p>
            <a:pPr indent="-298450" lvl="0" marL="457200" rtl="0" algn="l">
              <a:spcBef>
                <a:spcPts val="0"/>
              </a:spcBef>
              <a:spcAft>
                <a:spcPts val="0"/>
              </a:spcAft>
              <a:buSzPts val="1100"/>
              <a:buChar char="●"/>
            </a:pPr>
            <a:r>
              <a:rPr b="1" lang="en" sz="1100"/>
              <a:t>M2 - BanditSum</a:t>
            </a:r>
            <a:r>
              <a:rPr lang="en" sz="1100"/>
              <a:t> (Dong et al., 2018) treats extractive summarization as a contextual bandit problem where the document is the context and the sequence of sentences to include in the summary is the action. </a:t>
            </a:r>
            <a:endParaRPr sz="1100"/>
          </a:p>
          <a:p>
            <a:pPr indent="-298450" lvl="0" marL="457200" rtl="0" algn="l">
              <a:spcBef>
                <a:spcPts val="0"/>
              </a:spcBef>
              <a:spcAft>
                <a:spcPts val="0"/>
              </a:spcAft>
              <a:buSzPts val="1100"/>
              <a:buChar char="●"/>
            </a:pPr>
            <a:r>
              <a:rPr b="1" lang="en" sz="1100"/>
              <a:t>M3 - LATENT</a:t>
            </a:r>
            <a:r>
              <a:rPr lang="en" sz="1100"/>
              <a:t> (Zhang et al., 2018b) propose a latent variable extractive model which views revance labels of sentences in a document as binary latent variables </a:t>
            </a:r>
            <a:endParaRPr sz="1100"/>
          </a:p>
          <a:p>
            <a:pPr indent="-298450" lvl="0" marL="457200" rtl="0" algn="l">
              <a:spcBef>
                <a:spcPts val="0"/>
              </a:spcBef>
              <a:spcAft>
                <a:spcPts val="0"/>
              </a:spcAft>
              <a:buSzPts val="1100"/>
              <a:buChar char="●"/>
            </a:pPr>
            <a:r>
              <a:rPr b="1" lang="en" sz="1100"/>
              <a:t>M4 - REFRESH </a:t>
            </a:r>
            <a:r>
              <a:rPr lang="en" sz="1100"/>
              <a:t>(Narayan et al., 2018) propose using REINFORCE (Williams, 1992) to extract summaries, approximating the search space during training by limiting to combinations of individually high-scoring sentences. </a:t>
            </a:r>
            <a:endParaRPr sz="1100"/>
          </a:p>
          <a:p>
            <a:pPr indent="-298450" lvl="0" marL="457200" rtl="0" algn="l">
              <a:spcBef>
                <a:spcPts val="0"/>
              </a:spcBef>
              <a:spcAft>
                <a:spcPts val="0"/>
              </a:spcAft>
              <a:buSzPts val="1100"/>
              <a:buChar char="●"/>
            </a:pPr>
            <a:r>
              <a:rPr b="1" lang="en" sz="1100"/>
              <a:t>M5 - RNES </a:t>
            </a:r>
            <a:r>
              <a:rPr lang="en" sz="1100"/>
              <a:t>(Wu and Hu, 2018) propose a coherence model to capture cross-sentence coherence, combining output from the coherence model and ROUGE scores as a reward in a REINFORCE framework. </a:t>
            </a:r>
            <a:endParaRPr sz="1100"/>
          </a:p>
          <a:p>
            <a:pPr indent="-298450" lvl="0" marL="457200" rtl="0" algn="l">
              <a:spcBef>
                <a:spcPts val="0"/>
              </a:spcBef>
              <a:spcAft>
                <a:spcPts val="0"/>
              </a:spcAft>
              <a:buSzPts val="1100"/>
              <a:buChar char="●"/>
            </a:pPr>
            <a:r>
              <a:rPr b="1" lang="en" sz="1100"/>
              <a:t>M6 - JECS</a:t>
            </a:r>
            <a:r>
              <a:rPr lang="en" sz="1100"/>
              <a:t> (Xu and Durrett, 2019) first extracts sentences from a document and then scores possible constituency-based compressed units to produce the final compressed summary. </a:t>
            </a:r>
            <a:endParaRPr sz="1100"/>
          </a:p>
          <a:p>
            <a:pPr indent="-298450" lvl="0" marL="457200" rtl="0" algn="l">
              <a:spcBef>
                <a:spcPts val="0"/>
              </a:spcBef>
              <a:spcAft>
                <a:spcPts val="0"/>
              </a:spcAft>
              <a:buSzPts val="1100"/>
              <a:buChar char="●"/>
            </a:pPr>
            <a:r>
              <a:rPr b="1" lang="en" sz="1100"/>
              <a:t>M7 - STRASS</a:t>
            </a:r>
            <a:r>
              <a:rPr lang="en" sz="1100"/>
              <a:t> (Bouscarrat et al., 2019) extracts a summary by selecting the sentences with the closest embeddings to the document embedding, learning a transformation to maximize the similarity between the summary and the ground truth</a:t>
            </a:r>
            <a:endParaRPr sz="1100"/>
          </a:p>
          <a:p>
            <a:pPr indent="0" lvl="0" marL="0" rtl="0" algn="l">
              <a:spcBef>
                <a:spcPts val="1600"/>
              </a:spcBef>
              <a:spcAft>
                <a:spcPts val="1600"/>
              </a:spcAft>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Abstractive</a:t>
            </a:r>
            <a:r>
              <a:rPr lang="en"/>
              <a:t> Summarization Models</a:t>
            </a:r>
            <a:endParaRPr/>
          </a:p>
        </p:txBody>
      </p:sp>
      <p:sp>
        <p:nvSpPr>
          <p:cNvPr id="297" name="Google Shape;297;p47"/>
          <p:cNvSpPr txBox="1"/>
          <p:nvPr>
            <p:ph idx="1" type="body"/>
          </p:nvPr>
        </p:nvSpPr>
        <p:spPr>
          <a:xfrm>
            <a:off x="311700" y="1152475"/>
            <a:ext cx="8520600" cy="4165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M8 - Pointer Generator </a:t>
            </a:r>
            <a:r>
              <a:rPr lang="en" sz="1100"/>
              <a:t>(See et al., 2017) propose a variation of encoder-decoder models, the Pointer Generator Network, where the decoder can choose to generate a word from the vocabulary or copy a word from the input. A coverage mechanism is also proposed to prevent from repeatedly attending to the same part of the source document. </a:t>
            </a:r>
            <a:endParaRPr sz="1100"/>
          </a:p>
          <a:p>
            <a:pPr indent="-298450" lvl="0" marL="457200" rtl="0" algn="l">
              <a:spcBef>
                <a:spcPts val="0"/>
              </a:spcBef>
              <a:spcAft>
                <a:spcPts val="0"/>
              </a:spcAft>
              <a:buSzPts val="1100"/>
              <a:buChar char="●"/>
            </a:pPr>
            <a:r>
              <a:rPr b="1" lang="en" sz="1100"/>
              <a:t>M9 - Fast-abs-rl</a:t>
            </a:r>
            <a:r>
              <a:rPr lang="en" sz="1100"/>
              <a:t> (Chen and Bansal, 2018) propose a model which first extracts salient sentences with a Pointer Network and rewrites these sentences with a Pointer Generator Network. In addition to maximum likelihood training a ROUGE-L reward is used to update the extractor via REINFORCE (Williams, 1992). </a:t>
            </a:r>
            <a:endParaRPr sz="1100"/>
          </a:p>
          <a:p>
            <a:pPr indent="-298450" lvl="0" marL="457200" rtl="0" algn="l">
              <a:spcBef>
                <a:spcPts val="0"/>
              </a:spcBef>
              <a:spcAft>
                <a:spcPts val="0"/>
              </a:spcAft>
              <a:buSzPts val="1100"/>
              <a:buChar char="●"/>
            </a:pPr>
            <a:r>
              <a:rPr b="1" lang="en" sz="1100"/>
              <a:t>M10 - Bottom-Up </a:t>
            </a:r>
            <a:r>
              <a:rPr lang="en" sz="1100"/>
              <a:t>(Gehrmann et al., 2018) introduce a bottom-up approach whereby a content selection model restricts the copy attention distribution of a pretrained Pointer Generator Network during inference. </a:t>
            </a:r>
            <a:endParaRPr sz="1100"/>
          </a:p>
          <a:p>
            <a:pPr indent="-298450" lvl="0" marL="457200" rtl="0" algn="l">
              <a:spcBef>
                <a:spcPts val="0"/>
              </a:spcBef>
              <a:spcAft>
                <a:spcPts val="0"/>
              </a:spcAft>
              <a:buSzPts val="1100"/>
              <a:buChar char="●"/>
            </a:pPr>
            <a:r>
              <a:rPr b="1" lang="en" sz="1100"/>
              <a:t>M11 - Improve-abs</a:t>
            </a:r>
            <a:r>
              <a:rPr lang="en" sz="1100"/>
              <a:t> (Kryscinski et al., 2018) extend the model of Paulus et al. (2017) by augmenting the decoder with an external LSTM language model and add a novelty RL-based objective during training. </a:t>
            </a:r>
            <a:endParaRPr sz="1100"/>
          </a:p>
          <a:p>
            <a:pPr indent="-298450" lvl="0" marL="457200" rtl="0" algn="l">
              <a:spcBef>
                <a:spcPts val="0"/>
              </a:spcBef>
              <a:spcAft>
                <a:spcPts val="0"/>
              </a:spcAft>
              <a:buSzPts val="1100"/>
              <a:buChar char="●"/>
            </a:pPr>
            <a:r>
              <a:rPr b="1" lang="en" sz="1100"/>
              <a:t>M12 - Unified-ext-abs </a:t>
            </a:r>
            <a:r>
              <a:rPr lang="en" sz="1100"/>
              <a:t>(Hsu et al., 2018) propose to use the probability output of an extractive model as sentence-level attention to modify word-level attention scores of an abstractive model, introducing an inconsistency loss to encourage consistency between these two levels of attention. </a:t>
            </a:r>
            <a:endParaRPr sz="1100"/>
          </a:p>
          <a:p>
            <a:pPr indent="-298450" lvl="0" marL="457200" rtl="0" algn="l">
              <a:spcBef>
                <a:spcPts val="0"/>
              </a:spcBef>
              <a:spcAft>
                <a:spcPts val="0"/>
              </a:spcAft>
              <a:buSzPts val="1100"/>
              <a:buChar char="●"/>
            </a:pPr>
            <a:r>
              <a:rPr b="1" lang="en" sz="1100"/>
              <a:t>M13 - ROUGESal </a:t>
            </a:r>
            <a:r>
              <a:rPr lang="en" sz="1100"/>
              <a:t>(Pasunuru and Bansal, 2018) propose a keyphrase-based salience reward as well as an entailment-based reward in addition to using a ROUGE-based reward in a REINFORCE setting, optimizing rewards simultaneously in alternate mini-batches. </a:t>
            </a:r>
            <a:endParaRPr sz="1100"/>
          </a:p>
          <a:p>
            <a:pPr indent="-298450" lvl="0" marL="457200" rtl="0" algn="l">
              <a:spcBef>
                <a:spcPts val="0"/>
              </a:spcBef>
              <a:spcAft>
                <a:spcPts val="0"/>
              </a:spcAft>
              <a:buSzPts val="1100"/>
              <a:buChar char="●"/>
            </a:pPr>
            <a:r>
              <a:rPr b="1" lang="en" sz="1100"/>
              <a:t>M14 - Multi-task (Ent + QG ) </a:t>
            </a:r>
            <a:r>
              <a:rPr lang="en" sz="1100"/>
              <a:t>(Guo et al., 2018) propose question generation and entailment generation as auxiliary tasks in a multi-task framework along with a corresponding multi-task architecture. </a:t>
            </a:r>
            <a:endParaRPr sz="1100"/>
          </a:p>
          <a:p>
            <a:pPr indent="0" lvl="0" marL="0" rtl="0" algn="l">
              <a:spcBef>
                <a:spcPts val="1600"/>
              </a:spcBef>
              <a:spcAft>
                <a:spcPts val="1600"/>
              </a:spcAft>
              <a:buNone/>
            </a:pPr>
            <a:r>
              <a:t/>
            </a:r>
            <a:endParaRPr b="1"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Abstractive Summarization Models cont.</a:t>
            </a:r>
            <a:endParaRPr/>
          </a:p>
        </p:txBody>
      </p:sp>
      <p:sp>
        <p:nvSpPr>
          <p:cNvPr id="303" name="Google Shape;303;p48"/>
          <p:cNvSpPr txBox="1"/>
          <p:nvPr>
            <p:ph idx="1" type="body"/>
          </p:nvPr>
        </p:nvSpPr>
        <p:spPr>
          <a:xfrm>
            <a:off x="296250" y="709050"/>
            <a:ext cx="8551500" cy="32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298450" lvl="0" marL="457200" rtl="0" algn="l">
              <a:spcBef>
                <a:spcPts val="1600"/>
              </a:spcBef>
              <a:spcAft>
                <a:spcPts val="0"/>
              </a:spcAft>
              <a:buSzPts val="1100"/>
              <a:buChar char="●"/>
            </a:pPr>
            <a:r>
              <a:rPr b="1" lang="en" sz="1100"/>
              <a:t>M15 - Closed book decoder</a:t>
            </a:r>
            <a:r>
              <a:rPr lang="en" sz="1100"/>
              <a:t> (Jiang and Bansal, 2018) build upon a Pointer Generator Network by adding an additional copy-less and attention-less decoder during training time to force the encoder to be more selective in encoding salient content. </a:t>
            </a:r>
            <a:endParaRPr sz="1100"/>
          </a:p>
          <a:p>
            <a:pPr indent="-298450" lvl="0" marL="457200" rtl="0" algn="l">
              <a:spcBef>
                <a:spcPts val="0"/>
              </a:spcBef>
              <a:spcAft>
                <a:spcPts val="0"/>
              </a:spcAft>
              <a:buSzPts val="1100"/>
              <a:buChar char="●"/>
            </a:pPr>
            <a:r>
              <a:rPr b="1" lang="en" sz="1100"/>
              <a:t>M16 - SENECA</a:t>
            </a:r>
            <a:r>
              <a:rPr lang="en" sz="1100"/>
              <a:t> (Sharma et al., 2019) propose to use entity-aware content selection module and an abstractive generation module to generate the final summary. </a:t>
            </a:r>
            <a:endParaRPr sz="1100"/>
          </a:p>
          <a:p>
            <a:pPr indent="-298450" lvl="0" marL="457200" rtl="0" algn="l">
              <a:spcBef>
                <a:spcPts val="0"/>
              </a:spcBef>
              <a:spcAft>
                <a:spcPts val="0"/>
              </a:spcAft>
              <a:buSzPts val="1100"/>
              <a:buChar char="●"/>
            </a:pPr>
            <a:r>
              <a:rPr b="1" lang="en" sz="1100"/>
              <a:t>M17 - T5</a:t>
            </a:r>
            <a:r>
              <a:rPr lang="en" sz="1100"/>
              <a:t> (Raffel et al., 2019) perform a systematic study of transfer learning techniques and apply their insights to a set of tasks all framed as text-input to text-output generation tasks, including summarization. </a:t>
            </a:r>
            <a:endParaRPr sz="1100"/>
          </a:p>
          <a:p>
            <a:pPr indent="-298450" lvl="0" marL="457200" rtl="0" algn="l">
              <a:spcBef>
                <a:spcPts val="0"/>
              </a:spcBef>
              <a:spcAft>
                <a:spcPts val="0"/>
              </a:spcAft>
              <a:buSzPts val="1100"/>
              <a:buChar char="●"/>
            </a:pPr>
            <a:r>
              <a:rPr b="1" lang="en" sz="1100"/>
              <a:t>M18 - NeuralTD</a:t>
            </a:r>
            <a:r>
              <a:rPr lang="en" sz="1100"/>
              <a:t> (Böhm et al., 2019) learn a reward function from 2,500 human judgments which is used in a reinforcement learning setting. </a:t>
            </a:r>
            <a:endParaRPr sz="1100"/>
          </a:p>
          <a:p>
            <a:pPr indent="-298450" lvl="0" marL="457200" rtl="0" algn="l">
              <a:spcBef>
                <a:spcPts val="0"/>
              </a:spcBef>
              <a:spcAft>
                <a:spcPts val="0"/>
              </a:spcAft>
              <a:buSzPts val="1100"/>
              <a:buChar char="●"/>
            </a:pPr>
            <a:r>
              <a:rPr b="1" lang="en" sz="1100"/>
              <a:t>M19 - BertSum-abs </a:t>
            </a:r>
            <a:r>
              <a:rPr lang="en" sz="1100"/>
              <a:t>(Liu and Lapata, 2019) introduce a novel document-level encoder on top of BERT (Devlin et al., 2019), over which they introduce both an extractive and an abstractive model. </a:t>
            </a:r>
            <a:endParaRPr sz="1100"/>
          </a:p>
          <a:p>
            <a:pPr indent="-298450" lvl="0" marL="457200" rtl="0" algn="l">
              <a:spcBef>
                <a:spcPts val="0"/>
              </a:spcBef>
              <a:spcAft>
                <a:spcPts val="0"/>
              </a:spcAft>
              <a:buSzPts val="1100"/>
              <a:buChar char="●"/>
            </a:pPr>
            <a:r>
              <a:rPr b="1" lang="en" sz="1100"/>
              <a:t>M20 - GPT-2 </a:t>
            </a:r>
            <a:r>
              <a:rPr lang="en" sz="1100"/>
              <a:t>(Ziegler et al., 2019) build off of GPT-2 (Radford et al., 2019) and fine-tune the model by using human labels of which of four sampled summaries is the best to direct fine-tuning in a reinforcement learning framework. </a:t>
            </a:r>
            <a:endParaRPr sz="1100"/>
          </a:p>
          <a:p>
            <a:pPr indent="-298450" lvl="0" marL="457200" rtl="0" algn="l">
              <a:spcBef>
                <a:spcPts val="0"/>
              </a:spcBef>
              <a:spcAft>
                <a:spcPts val="0"/>
              </a:spcAft>
              <a:buSzPts val="1100"/>
              <a:buChar char="●"/>
            </a:pPr>
            <a:r>
              <a:rPr b="1" lang="en" sz="1100"/>
              <a:t>M21 - UniLM</a:t>
            </a:r>
            <a:r>
              <a:rPr lang="en" sz="1100"/>
              <a:t> (Dong et al., 2019) introduce a model pretrained on three language modeling tasks: unidirectional, bidirectional, and sequenceto-sequence prediction. It is thus applicable to natural language understanding tasks and generation tasks such as abstractive summarization. </a:t>
            </a:r>
            <a:endParaRPr sz="1100"/>
          </a:p>
          <a:p>
            <a:pPr indent="-298450" lvl="0" marL="457200" rtl="0" algn="l">
              <a:spcBef>
                <a:spcPts val="0"/>
              </a:spcBef>
              <a:spcAft>
                <a:spcPts val="0"/>
              </a:spcAft>
              <a:buSzPts val="1100"/>
              <a:buChar char="●"/>
            </a:pPr>
            <a:r>
              <a:rPr b="1" lang="en" sz="1100"/>
              <a:t>M22 - BART</a:t>
            </a:r>
            <a:r>
              <a:rPr lang="en" sz="1100"/>
              <a:t> (Lewis et al., 2019) introduce a denoising autoencoder for pretraining sequence to sequence tasks which is applicable to both natural language understanding and generation tasks. </a:t>
            </a:r>
            <a:endParaRPr sz="1100"/>
          </a:p>
          <a:p>
            <a:pPr indent="-298450" lvl="0" marL="457200" rtl="0" algn="l">
              <a:spcBef>
                <a:spcPts val="0"/>
              </a:spcBef>
              <a:spcAft>
                <a:spcPts val="0"/>
              </a:spcAft>
              <a:buSzPts val="1100"/>
              <a:buChar char="●"/>
            </a:pPr>
            <a:r>
              <a:rPr b="1" lang="en" sz="1100"/>
              <a:t>M23 - Pegasus</a:t>
            </a:r>
            <a:r>
              <a:rPr lang="en" sz="1100"/>
              <a:t> (Zhang et al., 2019a) introduce a model pretrained with a novel objective function designed for summarization by which important sentences are removed from an input document and then generated from the remaining sentences.</a:t>
            </a:r>
            <a:endParaRPr sz="1100"/>
          </a:p>
          <a:p>
            <a:pPr indent="0" lvl="0" marL="0" rtl="0" algn="l">
              <a:spcBef>
                <a:spcPts val="1600"/>
              </a:spcBef>
              <a:spcAft>
                <a:spcPts val="1600"/>
              </a:spcAft>
              <a:buNone/>
            </a:pPr>
            <a:r>
              <a:t/>
            </a:r>
            <a:endParaRPr b="1"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Annotations</a:t>
            </a:r>
            <a:endParaRPr/>
          </a:p>
          <a:p>
            <a:pPr indent="0" lvl="0" marL="0" rtl="0" algn="l">
              <a:spcBef>
                <a:spcPts val="0"/>
              </a:spcBef>
              <a:spcAft>
                <a:spcPts val="0"/>
              </a:spcAft>
              <a:buNone/>
            </a:pPr>
            <a:r>
              <a:t/>
            </a:r>
            <a:endParaRPr/>
          </a:p>
        </p:txBody>
      </p:sp>
      <p:sp>
        <p:nvSpPr>
          <p:cNvPr id="309" name="Google Shape;30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3 expert annotators, 5 Amazon Mechanical Turkers</a:t>
            </a:r>
            <a:endParaRPr/>
          </a:p>
          <a:p>
            <a:pPr indent="-342900" lvl="0" marL="457200" rtl="0" algn="l">
              <a:spcBef>
                <a:spcPts val="0"/>
              </a:spcBef>
              <a:spcAft>
                <a:spcPts val="0"/>
              </a:spcAft>
              <a:buSzPts val="1800"/>
              <a:buChar char="●"/>
            </a:pPr>
            <a:r>
              <a:rPr lang="en"/>
              <a:t>Judge summaries from 100 articles, 16 models across 4 dimensions</a:t>
            </a:r>
            <a:endParaRPr/>
          </a:p>
          <a:p>
            <a:pPr indent="-342900" lvl="0" marL="457200" rtl="0" algn="l">
              <a:spcBef>
                <a:spcPts val="0"/>
              </a:spcBef>
              <a:spcAft>
                <a:spcPts val="0"/>
              </a:spcAft>
              <a:buSzPts val="1800"/>
              <a:buChar char="●"/>
            </a:pPr>
            <a:r>
              <a:rPr lang="en"/>
              <a:t>Coherence - the collective quality of all sentences.</a:t>
            </a:r>
            <a:endParaRPr/>
          </a:p>
          <a:p>
            <a:pPr indent="-342900" lvl="0" marL="457200" rtl="0" algn="l">
              <a:spcBef>
                <a:spcPts val="0"/>
              </a:spcBef>
              <a:spcAft>
                <a:spcPts val="0"/>
              </a:spcAft>
              <a:buSzPts val="1800"/>
              <a:buChar char="●"/>
            </a:pPr>
            <a:r>
              <a:rPr lang="en"/>
              <a:t>Consistency - the factual alignment between the summary and the summarized source.</a:t>
            </a:r>
            <a:endParaRPr/>
          </a:p>
          <a:p>
            <a:pPr indent="-342900" lvl="0" marL="457200" rtl="0" algn="l">
              <a:spcBef>
                <a:spcPts val="0"/>
              </a:spcBef>
              <a:spcAft>
                <a:spcPts val="0"/>
              </a:spcAft>
              <a:buSzPts val="1800"/>
              <a:buChar char="●"/>
            </a:pPr>
            <a:r>
              <a:rPr lang="en"/>
              <a:t>Fluency - the quality of individual sentences.</a:t>
            </a:r>
            <a:endParaRPr/>
          </a:p>
          <a:p>
            <a:pPr indent="-342900" lvl="0" marL="457200" rtl="0" algn="l">
              <a:spcBef>
                <a:spcPts val="0"/>
              </a:spcBef>
              <a:spcAft>
                <a:spcPts val="0"/>
              </a:spcAft>
              <a:buSzPts val="1800"/>
              <a:buChar char="●"/>
            </a:pPr>
            <a:r>
              <a:rPr lang="en"/>
              <a:t>Relevance - selection of important content from the source.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Evaluation</a:t>
            </a:r>
            <a:endParaRPr/>
          </a:p>
        </p:txBody>
      </p:sp>
      <p:pic>
        <p:nvPicPr>
          <p:cNvPr id="315" name="Google Shape;315;p50"/>
          <p:cNvPicPr preferRelativeResize="0"/>
          <p:nvPr/>
        </p:nvPicPr>
        <p:blipFill>
          <a:blip r:embed="rId3">
            <a:alphaModFix/>
          </a:blip>
          <a:stretch>
            <a:fillRect/>
          </a:stretch>
        </p:blipFill>
        <p:spPr>
          <a:xfrm>
            <a:off x="5127827" y="1132925"/>
            <a:ext cx="2875326" cy="3784450"/>
          </a:xfrm>
          <a:prstGeom prst="rect">
            <a:avLst/>
          </a:prstGeom>
          <a:noFill/>
          <a:ln>
            <a:noFill/>
          </a:ln>
        </p:spPr>
      </p:pic>
      <p:sp>
        <p:nvSpPr>
          <p:cNvPr id="316" name="Google Shape;316;p50"/>
          <p:cNvSpPr txBox="1"/>
          <p:nvPr/>
        </p:nvSpPr>
        <p:spPr>
          <a:xfrm>
            <a:off x="435775" y="1248250"/>
            <a:ext cx="4025400" cy="355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Pearson correlations of metrics with quality dimension shown on the right</a:t>
            </a:r>
            <a:endParaRPr/>
          </a:p>
          <a:p>
            <a:pPr indent="-317500" lvl="0" marL="457200" rtl="0" algn="l">
              <a:spcBef>
                <a:spcPts val="0"/>
              </a:spcBef>
              <a:spcAft>
                <a:spcPts val="0"/>
              </a:spcAft>
              <a:buSzPts val="1400"/>
              <a:buChar char="●"/>
            </a:pPr>
            <a:r>
              <a:rPr lang="en"/>
              <a:t>ROUGE, BLEU and BertScore perform best for relevance</a:t>
            </a:r>
            <a:endParaRPr/>
          </a:p>
          <a:p>
            <a:pPr indent="-317500" lvl="0" marL="457200" rtl="0" algn="l">
              <a:spcBef>
                <a:spcPts val="0"/>
              </a:spcBef>
              <a:spcAft>
                <a:spcPts val="0"/>
              </a:spcAft>
              <a:buSzPts val="1400"/>
              <a:buChar char="●"/>
            </a:pPr>
            <a:r>
              <a:rPr lang="en"/>
              <a:t>Metrics perform poorly on the other dimensions</a:t>
            </a:r>
            <a:endParaRPr/>
          </a:p>
          <a:p>
            <a:pPr indent="-317500" lvl="0" marL="457200" rtl="0" algn="l">
              <a:spcBef>
                <a:spcPts val="0"/>
              </a:spcBef>
              <a:spcAft>
                <a:spcPts val="0"/>
              </a:spcAft>
              <a:buSzPts val="1400"/>
              <a:buChar char="●"/>
            </a:pPr>
            <a:r>
              <a:rPr lang="en"/>
              <a:t>Dataset statistics correlate the most with consistency, other dimension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r>
              <a:rPr lang="en"/>
              <a:t> Evaluation</a:t>
            </a:r>
            <a:endParaRPr/>
          </a:p>
        </p:txBody>
      </p:sp>
      <p:sp>
        <p:nvSpPr>
          <p:cNvPr id="322" name="Google Shape;322;p51"/>
          <p:cNvSpPr txBox="1"/>
          <p:nvPr/>
        </p:nvSpPr>
        <p:spPr>
          <a:xfrm>
            <a:off x="435775" y="1248250"/>
            <a:ext cx="4025400" cy="355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Which models perform best according to our human evaluation (using expert annotations)</a:t>
            </a:r>
            <a:endParaRPr/>
          </a:p>
          <a:p>
            <a:pPr indent="-317500" lvl="0" marL="457200" rtl="0" algn="l">
              <a:spcBef>
                <a:spcPts val="0"/>
              </a:spcBef>
              <a:spcAft>
                <a:spcPts val="0"/>
              </a:spcAft>
              <a:buSzPts val="1400"/>
              <a:buChar char="●"/>
            </a:pPr>
            <a:r>
              <a:rPr lang="en"/>
              <a:t>Interesting finding regarding the reference summaries</a:t>
            </a:r>
            <a:endParaRPr/>
          </a:p>
          <a:p>
            <a:pPr indent="-317500" lvl="0" marL="457200" rtl="0" algn="l">
              <a:spcBef>
                <a:spcPts val="0"/>
              </a:spcBef>
              <a:spcAft>
                <a:spcPts val="0"/>
              </a:spcAft>
              <a:buSzPts val="1400"/>
              <a:buChar char="●"/>
            </a:pPr>
            <a:r>
              <a:rPr lang="en"/>
              <a:t>Pretrained models for the win!</a:t>
            </a:r>
            <a:endParaRPr/>
          </a:p>
        </p:txBody>
      </p:sp>
      <p:pic>
        <p:nvPicPr>
          <p:cNvPr id="323" name="Google Shape;323;p51"/>
          <p:cNvPicPr preferRelativeResize="0"/>
          <p:nvPr/>
        </p:nvPicPr>
        <p:blipFill>
          <a:blip r:embed="rId3">
            <a:alphaModFix/>
          </a:blip>
          <a:stretch>
            <a:fillRect/>
          </a:stretch>
        </p:blipFill>
        <p:spPr>
          <a:xfrm>
            <a:off x="4613575" y="1170125"/>
            <a:ext cx="4378023" cy="31104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summarization: input</a:t>
            </a:r>
            <a:endParaRPr/>
          </a:p>
        </p:txBody>
      </p:sp>
      <p:sp>
        <p:nvSpPr>
          <p:cNvPr id="74" name="Google Shape;74;p16"/>
          <p:cNvSpPr txBox="1"/>
          <p:nvPr/>
        </p:nvSpPr>
        <p:spPr>
          <a:xfrm>
            <a:off x="894775" y="1918513"/>
            <a:ext cx="34998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Single-document summarization</a:t>
            </a:r>
            <a:endParaRPr sz="1800">
              <a:latin typeface="Calibri"/>
              <a:ea typeface="Calibri"/>
              <a:cs typeface="Calibri"/>
              <a:sym typeface="Calibri"/>
            </a:endParaRPr>
          </a:p>
        </p:txBody>
      </p:sp>
      <p:sp>
        <p:nvSpPr>
          <p:cNvPr id="75" name="Google Shape;75;p16"/>
          <p:cNvSpPr txBox="1"/>
          <p:nvPr/>
        </p:nvSpPr>
        <p:spPr>
          <a:xfrm>
            <a:off x="579375" y="4481350"/>
            <a:ext cx="76620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Images: </a:t>
            </a:r>
            <a:r>
              <a:rPr lang="en" sz="1000" u="sng">
                <a:solidFill>
                  <a:schemeClr val="hlink"/>
                </a:solidFill>
                <a:latin typeface="Calibri"/>
                <a:ea typeface="Calibri"/>
                <a:cs typeface="Calibri"/>
                <a:sym typeface="Calibri"/>
                <a:hlinkClick r:id="rId3"/>
              </a:rPr>
              <a:t>http://bit.ly/2UCBnPj</a:t>
            </a:r>
            <a:r>
              <a:rPr lang="en" sz="1000">
                <a:latin typeface="Calibri"/>
                <a:ea typeface="Calibri"/>
                <a:cs typeface="Calibri"/>
                <a:sym typeface="Calibri"/>
              </a:rPr>
              <a:t>   </a:t>
            </a:r>
            <a:r>
              <a:rPr lang="en" sz="1000" u="sng">
                <a:solidFill>
                  <a:schemeClr val="hlink"/>
                </a:solidFill>
                <a:latin typeface="Calibri"/>
                <a:ea typeface="Calibri"/>
                <a:cs typeface="Calibri"/>
                <a:sym typeface="Calibri"/>
                <a:hlinkClick r:id="rId4"/>
              </a:rPr>
              <a:t>http://bit.ly/2VEK1cr</a:t>
            </a:r>
            <a:r>
              <a:rPr lang="en" sz="1000">
                <a:latin typeface="Calibri"/>
                <a:ea typeface="Calibri"/>
                <a:cs typeface="Calibri"/>
                <a:sym typeface="Calibri"/>
              </a:rPr>
              <a:t> </a:t>
            </a:r>
            <a:endParaRPr sz="1000">
              <a:latin typeface="Calibri"/>
              <a:ea typeface="Calibri"/>
              <a:cs typeface="Calibri"/>
              <a:sym typeface="Calibri"/>
            </a:endParaRPr>
          </a:p>
        </p:txBody>
      </p:sp>
      <p:pic>
        <p:nvPicPr>
          <p:cNvPr id="76" name="Google Shape;76;p16"/>
          <p:cNvPicPr preferRelativeResize="0"/>
          <p:nvPr/>
        </p:nvPicPr>
        <p:blipFill>
          <a:blip r:embed="rId5">
            <a:alphaModFix/>
          </a:blip>
          <a:stretch>
            <a:fillRect/>
          </a:stretch>
        </p:blipFill>
        <p:spPr>
          <a:xfrm>
            <a:off x="5779491" y="2368025"/>
            <a:ext cx="1647459" cy="954600"/>
          </a:xfrm>
          <a:prstGeom prst="rect">
            <a:avLst/>
          </a:prstGeom>
          <a:noFill/>
          <a:ln>
            <a:noFill/>
          </a:ln>
        </p:spPr>
      </p:pic>
      <p:sp>
        <p:nvSpPr>
          <p:cNvPr id="77" name="Google Shape;77;p16"/>
          <p:cNvSpPr txBox="1"/>
          <p:nvPr/>
        </p:nvSpPr>
        <p:spPr>
          <a:xfrm>
            <a:off x="5030988" y="1918525"/>
            <a:ext cx="34998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Multi-document summarization</a:t>
            </a:r>
            <a:endParaRPr sz="1800">
              <a:latin typeface="Calibri"/>
              <a:ea typeface="Calibri"/>
              <a:cs typeface="Calibri"/>
              <a:sym typeface="Calibri"/>
            </a:endParaRPr>
          </a:p>
        </p:txBody>
      </p:sp>
      <p:pic>
        <p:nvPicPr>
          <p:cNvPr id="78" name="Google Shape;78;p16"/>
          <p:cNvPicPr preferRelativeResize="0"/>
          <p:nvPr/>
        </p:nvPicPr>
        <p:blipFill>
          <a:blip r:embed="rId6">
            <a:alphaModFix/>
          </a:blip>
          <a:stretch>
            <a:fillRect/>
          </a:stretch>
        </p:blipFill>
        <p:spPr>
          <a:xfrm>
            <a:off x="1417788" y="2368056"/>
            <a:ext cx="2028062" cy="954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cont.</a:t>
            </a:r>
            <a:endParaRPr/>
          </a:p>
        </p:txBody>
      </p:sp>
      <p:pic>
        <p:nvPicPr>
          <p:cNvPr id="329" name="Google Shape;329;p52"/>
          <p:cNvPicPr preferRelativeResize="0"/>
          <p:nvPr/>
        </p:nvPicPr>
        <p:blipFill>
          <a:blip r:embed="rId3">
            <a:alphaModFix/>
          </a:blip>
          <a:stretch>
            <a:fillRect/>
          </a:stretch>
        </p:blipFill>
        <p:spPr>
          <a:xfrm>
            <a:off x="311700" y="1125825"/>
            <a:ext cx="8687631"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cont. cont.</a:t>
            </a:r>
            <a:endParaRPr/>
          </a:p>
        </p:txBody>
      </p:sp>
      <p:pic>
        <p:nvPicPr>
          <p:cNvPr id="335" name="Google Shape;335;p53"/>
          <p:cNvPicPr preferRelativeResize="0"/>
          <p:nvPr/>
        </p:nvPicPr>
        <p:blipFill>
          <a:blip r:embed="rId3">
            <a:alphaModFix/>
          </a:blip>
          <a:stretch>
            <a:fillRect/>
          </a:stretch>
        </p:blipFill>
        <p:spPr>
          <a:xfrm>
            <a:off x="789400" y="1074125"/>
            <a:ext cx="7565201"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41" name="Google Shape;34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order to move the summarization field forward, we need to more precisely compare evaluation metrics and models</a:t>
            </a:r>
            <a:endParaRPr sz="1400"/>
          </a:p>
          <a:p>
            <a:pPr indent="-317500" lvl="0" marL="457200" rtl="0" algn="l">
              <a:spcBef>
                <a:spcPts val="0"/>
              </a:spcBef>
              <a:spcAft>
                <a:spcPts val="0"/>
              </a:spcAft>
              <a:buSzPts val="1400"/>
              <a:buChar char="●"/>
            </a:pPr>
            <a:r>
              <a:rPr lang="en" sz="1400"/>
              <a:t>In this work, we take a step towards that goal by analyzing current metrics and model outputs, releasing the model outputs and human judgments, along with our toolkit, to improve summarization evaluation</a:t>
            </a:r>
            <a:endParaRPr sz="1400"/>
          </a:p>
          <a:p>
            <a:pPr indent="-317500" lvl="0" marL="457200" rtl="0" algn="l">
              <a:spcBef>
                <a:spcPts val="0"/>
              </a:spcBef>
              <a:spcAft>
                <a:spcPts val="0"/>
              </a:spcAft>
              <a:buSzPts val="1400"/>
              <a:buChar char="●"/>
            </a:pPr>
            <a:r>
              <a:rPr lang="en" sz="1400"/>
              <a:t>Check out the toolkit!</a:t>
            </a:r>
            <a:endParaRPr sz="1400"/>
          </a:p>
          <a:p>
            <a:pPr indent="-317500" lvl="1" marL="914400" rtl="0" algn="l">
              <a:spcBef>
                <a:spcPts val="0"/>
              </a:spcBef>
              <a:spcAft>
                <a:spcPts val="0"/>
              </a:spcAft>
              <a:buSzPts val="1400"/>
              <a:buChar char="○"/>
            </a:pPr>
            <a:r>
              <a:rPr lang="en" u="sng">
                <a:solidFill>
                  <a:schemeClr val="hlink"/>
                </a:solidFill>
                <a:hlinkClick r:id="rId3"/>
              </a:rPr>
              <a:t>https://github.com/Yale-LILY/SummEval</a:t>
            </a:r>
            <a:r>
              <a:rPr lang="en"/>
              <a:t> </a:t>
            </a:r>
            <a:endParaRPr/>
          </a:p>
          <a:p>
            <a:pPr indent="-342900" lvl="0" marL="457200" rtl="0" algn="l">
              <a:spcBef>
                <a:spcPts val="0"/>
              </a:spcBef>
              <a:spcAft>
                <a:spcPts val="0"/>
              </a:spcAft>
              <a:buSzPts val="1800"/>
              <a:buChar char="●"/>
            </a:pPr>
            <a:r>
              <a:rPr lang="en" u="sng">
                <a:solidFill>
                  <a:schemeClr val="hlink"/>
                </a:solidFill>
                <a:hlinkClick r:id="rId4"/>
              </a:rPr>
              <a:t>Re-evaluating Evaluation in Text Summarization</a:t>
            </a:r>
            <a:endParaRPr/>
          </a:p>
          <a:p>
            <a:pPr indent="-317500" lvl="1" marL="914400" rtl="0" algn="l">
              <a:spcBef>
                <a:spcPts val="0"/>
              </a:spcBef>
              <a:spcAft>
                <a:spcPts val="0"/>
              </a:spcAft>
              <a:buSzPts val="1400"/>
              <a:buChar char="○"/>
            </a:pPr>
            <a:r>
              <a:rPr lang="en"/>
              <a:t>Very similar work accepted to EMNLP 2020; also collect human judgments on CNNDM dataset but different dimensions, metrics;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81225" y="1008250"/>
            <a:ext cx="91734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On Faithfulness and Factuality in Abstractive Summarization</a:t>
            </a:r>
            <a:endParaRPr sz="2600"/>
          </a:p>
        </p:txBody>
      </p:sp>
      <p:sp>
        <p:nvSpPr>
          <p:cNvPr id="347" name="Google Shape;347;p55"/>
          <p:cNvSpPr txBox="1"/>
          <p:nvPr>
            <p:ph idx="1" type="body"/>
          </p:nvPr>
        </p:nvSpPr>
        <p:spPr>
          <a:xfrm>
            <a:off x="311700" y="1916650"/>
            <a:ext cx="8520600" cy="16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Joshua Maynez, Shashi Narayan, Bernd Bohnet, Ryan McDonald</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ACL 2020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&amp; Contributions</a:t>
            </a:r>
            <a:endParaRPr/>
          </a:p>
        </p:txBody>
      </p:sp>
      <p:sp>
        <p:nvSpPr>
          <p:cNvPr id="353" name="Google Shape;353;p56"/>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Abstractive summarization models suffer from hallucinations, making up content not found in the source</a:t>
            </a:r>
            <a:endParaRPr/>
          </a:p>
          <a:p>
            <a:pPr indent="-342900" lvl="0" marL="457200" rtl="0" algn="l">
              <a:spcBef>
                <a:spcPts val="0"/>
              </a:spcBef>
              <a:spcAft>
                <a:spcPts val="0"/>
              </a:spcAft>
              <a:buSzPts val="1800"/>
              <a:buChar char="●"/>
            </a:pPr>
            <a:r>
              <a:rPr lang="en"/>
              <a:t>This paper conducts a la</a:t>
            </a:r>
            <a:r>
              <a:rPr lang="en"/>
              <a:t>rge scale human evaluation of several abstractive models to understand the types of hallucinations found in their output </a:t>
            </a:r>
            <a:endParaRPr/>
          </a:p>
          <a:p>
            <a:pPr indent="-342900" lvl="0" marL="457200" rtl="0" algn="l">
              <a:spcBef>
                <a:spcPts val="0"/>
              </a:spcBef>
              <a:spcAft>
                <a:spcPts val="0"/>
              </a:spcAft>
              <a:buSzPts val="1800"/>
              <a:buChar char="●"/>
            </a:pPr>
            <a:r>
              <a:rPr lang="en"/>
              <a:t>Show the usefulness of entailment as a measure of faithfulness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XSum dataset</a:t>
            </a:r>
            <a:endParaRPr/>
          </a:p>
        </p:txBody>
      </p:sp>
      <p:sp>
        <p:nvSpPr>
          <p:cNvPr id="359" name="Google Shape;359;p57"/>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XSum (Narayan et al., 2018) consists of BBC news articles and 1-sentence summaries</a:t>
            </a:r>
            <a:endParaRPr/>
          </a:p>
          <a:p>
            <a:pPr indent="-342900" lvl="0" marL="457200" rtl="0" algn="l">
              <a:spcBef>
                <a:spcPts val="0"/>
              </a:spcBef>
              <a:spcAft>
                <a:spcPts val="0"/>
              </a:spcAft>
              <a:buSzPts val="1800"/>
              <a:buChar char="●"/>
            </a:pPr>
            <a:r>
              <a:rPr lang="en"/>
              <a:t>A well-known characteristic of this dataset is that information found in the summary isn't always found in the source document since the summary is the article introduction sentence</a:t>
            </a:r>
            <a:r>
              <a:rPr lang="en"/>
              <a:t> </a:t>
            </a:r>
            <a:endParaRPr/>
          </a:p>
          <a:p>
            <a:pPr indent="-342900" lvl="0" marL="457200" rtl="0" algn="l">
              <a:spcBef>
                <a:spcPts val="0"/>
              </a:spcBef>
              <a:spcAft>
                <a:spcPts val="0"/>
              </a:spcAft>
              <a:buSzPts val="1800"/>
              <a:buChar char="●"/>
            </a:pPr>
            <a:r>
              <a:rPr lang="en"/>
              <a:t>It is a common dataset for studying hallucinations as models trained on this dataset tend to hallucinate more often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hallucinations</a:t>
            </a:r>
            <a:endParaRPr/>
          </a:p>
        </p:txBody>
      </p:sp>
      <p:sp>
        <p:nvSpPr>
          <p:cNvPr id="365" name="Google Shape;365;p58"/>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Intrinsic hallucinations</a:t>
            </a:r>
            <a:endParaRPr/>
          </a:p>
          <a:p>
            <a:pPr indent="-317500" lvl="1" marL="914400" rtl="0" algn="l">
              <a:spcBef>
                <a:spcPts val="0"/>
              </a:spcBef>
              <a:spcAft>
                <a:spcPts val="0"/>
              </a:spcAft>
              <a:buSzPts val="1400"/>
              <a:buAutoNum type="alphaLcPeriod"/>
            </a:pPr>
            <a:r>
              <a:rPr lang="en"/>
              <a:t> A misrepresentation of information found in the document</a:t>
            </a:r>
            <a:endParaRPr/>
          </a:p>
          <a:p>
            <a:pPr indent="-317500" lvl="1" marL="914400" rtl="0" algn="l">
              <a:spcBef>
                <a:spcPts val="0"/>
              </a:spcBef>
              <a:spcAft>
                <a:spcPts val="0"/>
              </a:spcAft>
              <a:buSzPts val="1400"/>
              <a:buAutoNum type="alphaLcPeriod"/>
            </a:pPr>
            <a:r>
              <a:rPr lang="en"/>
              <a:t>For example, a summary of an article on the election says that X won the election while the article says that Y won the election</a:t>
            </a:r>
            <a:endParaRPr/>
          </a:p>
          <a:p>
            <a:pPr indent="-342900" lvl="0" marL="457200" rtl="0" algn="l">
              <a:spcBef>
                <a:spcPts val="0"/>
              </a:spcBef>
              <a:spcAft>
                <a:spcPts val="0"/>
              </a:spcAft>
              <a:buSzPts val="1800"/>
              <a:buChar char="●"/>
            </a:pPr>
            <a:r>
              <a:rPr lang="en"/>
              <a:t>Extrinsic hallucinations</a:t>
            </a:r>
            <a:endParaRPr/>
          </a:p>
          <a:p>
            <a:pPr indent="-317500" lvl="1" marL="914400" rtl="0" algn="l">
              <a:spcBef>
                <a:spcPts val="0"/>
              </a:spcBef>
              <a:spcAft>
                <a:spcPts val="0"/>
              </a:spcAft>
              <a:buSzPts val="1400"/>
              <a:buAutoNum type="alphaLcPeriod"/>
            </a:pPr>
            <a:r>
              <a:rPr lang="en"/>
              <a:t>The model introduces information not found in source</a:t>
            </a:r>
            <a:endParaRPr/>
          </a:p>
          <a:p>
            <a:pPr indent="-317500" lvl="1" marL="914400" rtl="0" algn="l">
              <a:spcBef>
                <a:spcPts val="0"/>
              </a:spcBef>
              <a:spcAft>
                <a:spcPts val="0"/>
              </a:spcAft>
              <a:buSzPts val="1400"/>
              <a:buAutoNum type="alphaLcPeriod"/>
            </a:pPr>
            <a:r>
              <a:rPr lang="en"/>
              <a:t>Note that the information may still be factual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Hallucinations</a:t>
            </a:r>
            <a:endParaRPr/>
          </a:p>
        </p:txBody>
      </p:sp>
      <p:pic>
        <p:nvPicPr>
          <p:cNvPr id="371" name="Google Shape;371;p59"/>
          <p:cNvPicPr preferRelativeResize="0"/>
          <p:nvPr/>
        </p:nvPicPr>
        <p:blipFill>
          <a:blip r:embed="rId3">
            <a:alphaModFix/>
          </a:blip>
          <a:stretch>
            <a:fillRect/>
          </a:stretch>
        </p:blipFill>
        <p:spPr>
          <a:xfrm>
            <a:off x="3490975" y="1076825"/>
            <a:ext cx="5427246" cy="3820976"/>
          </a:xfrm>
          <a:prstGeom prst="rect">
            <a:avLst/>
          </a:prstGeom>
          <a:noFill/>
          <a:ln>
            <a:noFill/>
          </a:ln>
        </p:spPr>
      </p:pic>
      <p:sp>
        <p:nvSpPr>
          <p:cNvPr id="372" name="Google Shape;372;p59"/>
          <p:cNvSpPr txBox="1"/>
          <p:nvPr/>
        </p:nvSpPr>
        <p:spPr>
          <a:xfrm>
            <a:off x="428400" y="1159625"/>
            <a:ext cx="2917500" cy="367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Example gold summary, document and model outputs shown, with hallucinations highlighted in red, good faithful summary components in blue</a:t>
            </a:r>
            <a:endParaRPr/>
          </a:p>
          <a:p>
            <a:pPr indent="-317500" lvl="0" marL="457200" rtl="0" algn="l">
              <a:spcBef>
                <a:spcPts val="0"/>
              </a:spcBef>
              <a:spcAft>
                <a:spcPts val="0"/>
              </a:spcAft>
              <a:buSzPts val="1400"/>
              <a:buChar char="●"/>
            </a:pPr>
            <a:r>
              <a:rPr lang="en"/>
              <a:t>Note the date 2016 not found in the source text</a:t>
            </a:r>
            <a:endParaRPr/>
          </a:p>
          <a:p>
            <a:pPr indent="-317500" lvl="0" marL="457200" rtl="0" algn="l">
              <a:spcBef>
                <a:spcPts val="0"/>
              </a:spcBef>
              <a:spcAft>
                <a:spcPts val="0"/>
              </a:spcAft>
              <a:buSzPts val="1400"/>
              <a:buChar char="●"/>
            </a:pPr>
            <a:r>
              <a:rPr lang="en"/>
              <a:t>Fewer hallucinations as we go to pretrained models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studied</a:t>
            </a:r>
            <a:endParaRPr/>
          </a:p>
        </p:txBody>
      </p:sp>
      <p:sp>
        <p:nvSpPr>
          <p:cNvPr id="378" name="Google Shape;37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RNN-based Seq2Seq</a:t>
            </a:r>
            <a:endParaRPr/>
          </a:p>
          <a:p>
            <a:pPr indent="-317500" lvl="1" marL="914400" rtl="0" algn="l">
              <a:spcBef>
                <a:spcPts val="0"/>
              </a:spcBef>
              <a:spcAft>
                <a:spcPts val="0"/>
              </a:spcAft>
              <a:buSzPts val="1400"/>
              <a:buChar char="○"/>
            </a:pPr>
            <a:r>
              <a:rPr lang="en"/>
              <a:t>Pointer Generator Network (See et al., 2017)</a:t>
            </a:r>
            <a:endParaRPr/>
          </a:p>
          <a:p>
            <a:pPr indent="-342900" lvl="0" marL="457200" rtl="0" algn="l">
              <a:spcBef>
                <a:spcPts val="0"/>
              </a:spcBef>
              <a:spcAft>
                <a:spcPts val="0"/>
              </a:spcAft>
              <a:buSzPts val="1800"/>
              <a:buChar char="●"/>
            </a:pPr>
            <a:r>
              <a:rPr lang="en"/>
              <a:t>Topic-aware Convolutional Seq2Seq</a:t>
            </a:r>
            <a:endParaRPr/>
          </a:p>
          <a:p>
            <a:pPr indent="-317500" lvl="1" marL="914400" rtl="0" algn="l">
              <a:spcBef>
                <a:spcPts val="0"/>
              </a:spcBef>
              <a:spcAft>
                <a:spcPts val="0"/>
              </a:spcAft>
              <a:buSzPts val="1400"/>
              <a:buChar char="○"/>
            </a:pPr>
            <a:r>
              <a:rPr lang="en"/>
              <a:t>Narayan et al., 2018</a:t>
            </a:r>
            <a:endParaRPr/>
          </a:p>
          <a:p>
            <a:pPr indent="-342900" lvl="0" marL="457200" rtl="0" algn="l">
              <a:spcBef>
                <a:spcPts val="0"/>
              </a:spcBef>
              <a:spcAft>
                <a:spcPts val="0"/>
              </a:spcAft>
              <a:buSzPts val="1800"/>
              <a:buChar char="●"/>
            </a:pPr>
            <a:r>
              <a:rPr lang="en"/>
              <a:t>Transformer-based Abstractive Methods</a:t>
            </a:r>
            <a:endParaRPr/>
          </a:p>
          <a:p>
            <a:pPr indent="-317500" lvl="1" marL="914400" rtl="0" algn="l">
              <a:spcBef>
                <a:spcPts val="0"/>
              </a:spcBef>
              <a:spcAft>
                <a:spcPts val="0"/>
              </a:spcAft>
              <a:buSzPts val="1400"/>
              <a:buChar char="○"/>
            </a:pPr>
            <a:r>
              <a:rPr lang="en"/>
              <a:t>GPT-TUNED: Radford et al. (2019)</a:t>
            </a:r>
            <a:endParaRPr/>
          </a:p>
          <a:p>
            <a:pPr indent="-317500" lvl="1" marL="914400" rtl="0" algn="l">
              <a:spcBef>
                <a:spcPts val="0"/>
              </a:spcBef>
              <a:spcAft>
                <a:spcPts val="0"/>
              </a:spcAft>
              <a:buSzPts val="1400"/>
              <a:buChar char="○"/>
            </a:pPr>
            <a:r>
              <a:rPr lang="en"/>
              <a:t>TRANS2S and BERTS2S (Rother et al., 2020)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Model Faithfulness and Factuality</a:t>
            </a:r>
            <a:endParaRPr/>
          </a:p>
        </p:txBody>
      </p:sp>
      <p:sp>
        <p:nvSpPr>
          <p:cNvPr id="384" name="Google Shape;384;p61"/>
          <p:cNvSpPr txBox="1"/>
          <p:nvPr>
            <p:ph idx="1" type="body"/>
          </p:nvPr>
        </p:nvSpPr>
        <p:spPr>
          <a:xfrm>
            <a:off x="311700" y="1152475"/>
            <a:ext cx="3167100" cy="336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Manually annotated intrinsic and extrinsic hallucinations across models</a:t>
            </a:r>
            <a:endParaRPr/>
          </a:p>
          <a:p>
            <a:pPr indent="-342900" lvl="0" marL="457200" rtl="0" algn="l">
              <a:spcBef>
                <a:spcPts val="0"/>
              </a:spcBef>
              <a:spcAft>
                <a:spcPts val="0"/>
              </a:spcAft>
              <a:buSzPts val="1800"/>
              <a:buChar char="●"/>
            </a:pPr>
            <a:r>
              <a:rPr lang="en"/>
              <a:t>Improvements with BERT-based model</a:t>
            </a:r>
            <a:endParaRPr/>
          </a:p>
        </p:txBody>
      </p:sp>
      <p:pic>
        <p:nvPicPr>
          <p:cNvPr id="385" name="Google Shape;385;p61"/>
          <p:cNvPicPr preferRelativeResize="0"/>
          <p:nvPr/>
        </p:nvPicPr>
        <p:blipFill>
          <a:blip r:embed="rId3">
            <a:alphaModFix/>
          </a:blip>
          <a:stretch>
            <a:fillRect/>
          </a:stretch>
        </p:blipFill>
        <p:spPr>
          <a:xfrm>
            <a:off x="3447975" y="1152475"/>
            <a:ext cx="5533549" cy="198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summarization: genre and data</a:t>
            </a:r>
            <a:endParaRPr/>
          </a:p>
        </p:txBody>
      </p:sp>
      <p:sp>
        <p:nvSpPr>
          <p:cNvPr id="84" name="Google Shape;84;p17"/>
          <p:cNvSpPr txBox="1"/>
          <p:nvPr/>
        </p:nvSpPr>
        <p:spPr>
          <a:xfrm>
            <a:off x="220175" y="1099725"/>
            <a:ext cx="2668200" cy="18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News</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3"/>
              </a:rPr>
              <a:t>CNN/Daily Mail</a:t>
            </a:r>
            <a:endParaRPr/>
          </a:p>
          <a:p>
            <a:pPr indent="-317500" lvl="0" marL="457200" rtl="0" algn="l">
              <a:spcBef>
                <a:spcPts val="0"/>
              </a:spcBef>
              <a:spcAft>
                <a:spcPts val="0"/>
              </a:spcAft>
              <a:buSzPts val="1400"/>
              <a:buAutoNum type="arabicPeriod"/>
            </a:pPr>
            <a:r>
              <a:rPr lang="en" u="sng">
                <a:solidFill>
                  <a:schemeClr val="hlink"/>
                </a:solidFill>
                <a:hlinkClick r:id="rId4"/>
              </a:rPr>
              <a:t>New York Times</a:t>
            </a:r>
            <a:endParaRPr/>
          </a:p>
          <a:p>
            <a:pPr indent="-317500" lvl="0" marL="457200" rtl="0" algn="l">
              <a:spcBef>
                <a:spcPts val="0"/>
              </a:spcBef>
              <a:spcAft>
                <a:spcPts val="0"/>
              </a:spcAft>
              <a:buSzPts val="1400"/>
              <a:buAutoNum type="arabicPeriod"/>
            </a:pPr>
            <a:r>
              <a:rPr lang="en" u="sng">
                <a:solidFill>
                  <a:schemeClr val="hlink"/>
                </a:solidFill>
                <a:hlinkClick r:id="rId5"/>
              </a:rPr>
              <a:t>XSum</a:t>
            </a:r>
            <a:endParaRPr/>
          </a:p>
          <a:p>
            <a:pPr indent="-317500" lvl="0" marL="457200" rtl="0" algn="l">
              <a:spcBef>
                <a:spcPts val="0"/>
              </a:spcBef>
              <a:spcAft>
                <a:spcPts val="0"/>
              </a:spcAft>
              <a:buSzPts val="1400"/>
              <a:buAutoNum type="arabicPeriod"/>
            </a:pPr>
            <a:r>
              <a:rPr lang="en" u="sng">
                <a:solidFill>
                  <a:schemeClr val="hlink"/>
                </a:solidFill>
                <a:hlinkClick r:id="rId6"/>
              </a:rPr>
              <a:t>Newsroom</a:t>
            </a:r>
            <a:endParaRPr/>
          </a:p>
          <a:p>
            <a:pPr indent="-317500" lvl="0" marL="457200" rtl="0" algn="l">
              <a:spcBef>
                <a:spcPts val="0"/>
              </a:spcBef>
              <a:spcAft>
                <a:spcPts val="0"/>
              </a:spcAft>
              <a:buSzPts val="1400"/>
              <a:buAutoNum type="arabicPeriod"/>
            </a:pPr>
            <a:r>
              <a:rPr lang="en" u="sng">
                <a:solidFill>
                  <a:schemeClr val="hlink"/>
                </a:solidFill>
                <a:hlinkClick r:id="rId7"/>
              </a:rPr>
              <a:t>DUC</a:t>
            </a:r>
            <a:r>
              <a:rPr lang="en"/>
              <a:t> (MDS)</a:t>
            </a:r>
            <a:endParaRPr/>
          </a:p>
          <a:p>
            <a:pPr indent="-317500" lvl="0" marL="457200" rtl="0" algn="l">
              <a:spcBef>
                <a:spcPts val="0"/>
              </a:spcBef>
              <a:spcAft>
                <a:spcPts val="0"/>
              </a:spcAft>
              <a:buSzPts val="1400"/>
              <a:buAutoNum type="arabicPeriod"/>
            </a:pPr>
            <a:r>
              <a:rPr lang="en" u="sng">
                <a:solidFill>
                  <a:schemeClr val="hlink"/>
                </a:solidFill>
                <a:hlinkClick r:id="rId8"/>
              </a:rPr>
              <a:t>TAC</a:t>
            </a:r>
            <a:r>
              <a:rPr lang="en"/>
              <a:t> (MDS)</a:t>
            </a:r>
            <a:endParaRPr/>
          </a:p>
          <a:p>
            <a:pPr indent="-317500" lvl="0" marL="457200" rtl="0" algn="l">
              <a:spcBef>
                <a:spcPts val="0"/>
              </a:spcBef>
              <a:spcAft>
                <a:spcPts val="0"/>
              </a:spcAft>
              <a:buSzPts val="1400"/>
              <a:buAutoNum type="arabicPeriod"/>
            </a:pPr>
            <a:r>
              <a:rPr lang="en" u="sng">
                <a:solidFill>
                  <a:schemeClr val="hlink"/>
                </a:solidFill>
                <a:hlinkClick r:id="rId9"/>
              </a:rPr>
              <a:t>Gigaword</a:t>
            </a:r>
            <a:endParaRPr/>
          </a:p>
          <a:p>
            <a:pPr indent="-317500" lvl="0" marL="457200" rtl="0" algn="l">
              <a:spcBef>
                <a:spcPts val="0"/>
              </a:spcBef>
              <a:spcAft>
                <a:spcPts val="0"/>
              </a:spcAft>
              <a:buSzPts val="1400"/>
              <a:buAutoNum type="arabicPeriod"/>
            </a:pPr>
            <a:r>
              <a:rPr lang="en" u="sng">
                <a:solidFill>
                  <a:schemeClr val="hlink"/>
                </a:solidFill>
                <a:hlinkClick r:id="rId10"/>
              </a:rPr>
              <a:t>Multi-News</a:t>
            </a:r>
            <a:r>
              <a:rPr lang="en"/>
              <a:t> (MDS)</a:t>
            </a:r>
            <a:endParaRPr/>
          </a:p>
        </p:txBody>
      </p:sp>
      <p:sp>
        <p:nvSpPr>
          <p:cNvPr id="85" name="Google Shape;85;p17"/>
          <p:cNvSpPr txBox="1"/>
          <p:nvPr/>
        </p:nvSpPr>
        <p:spPr>
          <a:xfrm>
            <a:off x="6116425" y="1120575"/>
            <a:ext cx="2203800" cy="9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Meetings</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11"/>
              </a:rPr>
              <a:t>AMI Meetings</a:t>
            </a:r>
            <a:endParaRPr/>
          </a:p>
          <a:p>
            <a:pPr indent="-317500" lvl="0" marL="457200" rtl="0" algn="l">
              <a:spcBef>
                <a:spcPts val="0"/>
              </a:spcBef>
              <a:spcAft>
                <a:spcPts val="0"/>
              </a:spcAft>
              <a:buSzPts val="1400"/>
              <a:buAutoNum type="arabicPeriod"/>
            </a:pPr>
            <a:r>
              <a:rPr lang="en" u="sng">
                <a:solidFill>
                  <a:schemeClr val="hlink"/>
                </a:solidFill>
                <a:hlinkClick r:id="rId12"/>
              </a:rPr>
              <a:t>ICSI</a:t>
            </a:r>
            <a:r>
              <a:rPr lang="en"/>
              <a:t> (</a:t>
            </a:r>
            <a:r>
              <a:rPr lang="en" u="sng">
                <a:solidFill>
                  <a:schemeClr val="hlink"/>
                </a:solidFill>
                <a:hlinkClick r:id="rId13"/>
              </a:rPr>
              <a:t>data for both</a:t>
            </a:r>
            <a:r>
              <a:rPr lang="en"/>
              <a:t>)</a:t>
            </a:r>
            <a:endParaRPr/>
          </a:p>
        </p:txBody>
      </p:sp>
      <p:sp>
        <p:nvSpPr>
          <p:cNvPr id="86" name="Google Shape;86;p17"/>
          <p:cNvSpPr txBox="1"/>
          <p:nvPr/>
        </p:nvSpPr>
        <p:spPr>
          <a:xfrm>
            <a:off x="2486800" y="1099725"/>
            <a:ext cx="1812300" cy="13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Social Media</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14"/>
              </a:rPr>
              <a:t>Reddit tifu</a:t>
            </a:r>
            <a:endParaRPr/>
          </a:p>
          <a:p>
            <a:pPr indent="-317500" lvl="0" marL="457200" rtl="0" algn="l">
              <a:spcBef>
                <a:spcPts val="0"/>
              </a:spcBef>
              <a:spcAft>
                <a:spcPts val="0"/>
              </a:spcAft>
              <a:buSzPts val="1400"/>
              <a:buAutoNum type="arabicPeriod"/>
            </a:pPr>
            <a:r>
              <a:rPr lang="en" u="sng">
                <a:solidFill>
                  <a:schemeClr val="hlink"/>
                </a:solidFill>
                <a:hlinkClick r:id="rId15"/>
              </a:rPr>
              <a:t>Reddit TLDR</a:t>
            </a:r>
            <a:endParaRPr/>
          </a:p>
          <a:p>
            <a:pPr indent="-317500" lvl="0" marL="457200" rtl="0" algn="l">
              <a:spcBef>
                <a:spcPts val="0"/>
              </a:spcBef>
              <a:spcAft>
                <a:spcPts val="0"/>
              </a:spcAft>
              <a:buSzPts val="1400"/>
              <a:buAutoNum type="arabicPeriod"/>
            </a:pPr>
            <a:r>
              <a:rPr lang="en" u="sng">
                <a:solidFill>
                  <a:schemeClr val="hlink"/>
                </a:solidFill>
                <a:hlinkClick r:id="rId16"/>
              </a:rPr>
              <a:t>Live blog corpus</a:t>
            </a:r>
            <a:endParaRPr/>
          </a:p>
        </p:txBody>
      </p:sp>
      <p:sp>
        <p:nvSpPr>
          <p:cNvPr id="87" name="Google Shape;87;p17"/>
          <p:cNvSpPr txBox="1"/>
          <p:nvPr/>
        </p:nvSpPr>
        <p:spPr>
          <a:xfrm>
            <a:off x="4335700" y="1099718"/>
            <a:ext cx="19098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Scientific</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17"/>
              </a:rPr>
              <a:t>Arxiv/Pubmed</a:t>
            </a:r>
            <a:endParaRPr/>
          </a:p>
          <a:p>
            <a:pPr indent="-317500" lvl="0" marL="457200" rtl="0" algn="l">
              <a:spcBef>
                <a:spcPts val="0"/>
              </a:spcBef>
              <a:spcAft>
                <a:spcPts val="0"/>
              </a:spcAft>
              <a:buSzPts val="1400"/>
              <a:buAutoNum type="arabicPeriod"/>
            </a:pPr>
            <a:r>
              <a:rPr lang="en" u="sng">
                <a:solidFill>
                  <a:schemeClr val="hlink"/>
                </a:solidFill>
                <a:hlinkClick r:id="rId18"/>
              </a:rPr>
              <a:t>Scisumm</a:t>
            </a:r>
            <a:endParaRPr/>
          </a:p>
        </p:txBody>
      </p:sp>
      <p:sp>
        <p:nvSpPr>
          <p:cNvPr id="88" name="Google Shape;88;p17"/>
          <p:cNvSpPr txBox="1"/>
          <p:nvPr/>
        </p:nvSpPr>
        <p:spPr>
          <a:xfrm>
            <a:off x="175575" y="3337275"/>
            <a:ext cx="2068500" cy="16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Book/stories</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19"/>
              </a:rPr>
              <a:t>CMU book summaries</a:t>
            </a:r>
            <a:endParaRPr/>
          </a:p>
          <a:p>
            <a:pPr indent="-317500" lvl="0" marL="457200" rtl="0" algn="l">
              <a:spcBef>
                <a:spcPts val="0"/>
              </a:spcBef>
              <a:spcAft>
                <a:spcPts val="0"/>
              </a:spcAft>
              <a:buSzPts val="1400"/>
              <a:buAutoNum type="arabicPeriod"/>
            </a:pPr>
            <a:r>
              <a:rPr lang="en" u="sng">
                <a:solidFill>
                  <a:schemeClr val="hlink"/>
                </a:solidFill>
                <a:hlinkClick r:id="rId20"/>
              </a:rPr>
              <a:t>Character descriptions</a:t>
            </a:r>
            <a:endParaRPr/>
          </a:p>
          <a:p>
            <a:pPr indent="-317500" lvl="0" marL="457200" rtl="0" algn="l">
              <a:spcBef>
                <a:spcPts val="0"/>
              </a:spcBef>
              <a:spcAft>
                <a:spcPts val="0"/>
              </a:spcAft>
              <a:buSzPts val="1400"/>
              <a:buAutoNum type="arabicPeriod"/>
            </a:pPr>
            <a:r>
              <a:rPr lang="en" u="sng">
                <a:solidFill>
                  <a:schemeClr val="hlink"/>
                </a:solidFill>
                <a:hlinkClick r:id="rId21"/>
              </a:rPr>
              <a:t>ROC stories</a:t>
            </a:r>
            <a:endParaRPr/>
          </a:p>
        </p:txBody>
      </p:sp>
      <p:sp>
        <p:nvSpPr>
          <p:cNvPr id="89" name="Google Shape;89;p17"/>
          <p:cNvSpPr txBox="1"/>
          <p:nvPr/>
        </p:nvSpPr>
        <p:spPr>
          <a:xfrm>
            <a:off x="2071100" y="3337275"/>
            <a:ext cx="1764300" cy="16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Wikipedia</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22"/>
              </a:rPr>
              <a:t>WikiHow</a:t>
            </a:r>
            <a:endParaRPr/>
          </a:p>
          <a:p>
            <a:pPr indent="-317500" lvl="0" marL="457200" rtl="0" algn="l">
              <a:spcBef>
                <a:spcPts val="0"/>
              </a:spcBef>
              <a:spcAft>
                <a:spcPts val="0"/>
              </a:spcAft>
              <a:buSzPts val="1400"/>
              <a:buAutoNum type="arabicPeriod"/>
            </a:pPr>
            <a:r>
              <a:rPr lang="en" u="sng">
                <a:solidFill>
                  <a:schemeClr val="hlink"/>
                </a:solidFill>
                <a:hlinkClick r:id="rId23"/>
              </a:rPr>
              <a:t>WikiSum</a:t>
            </a:r>
            <a:r>
              <a:rPr lang="en"/>
              <a:t> (MDS)</a:t>
            </a:r>
            <a:endParaRPr/>
          </a:p>
        </p:txBody>
      </p:sp>
      <p:sp>
        <p:nvSpPr>
          <p:cNvPr id="90" name="Google Shape;90;p17"/>
          <p:cNvSpPr txBox="1"/>
          <p:nvPr/>
        </p:nvSpPr>
        <p:spPr>
          <a:xfrm>
            <a:off x="3792750" y="3287625"/>
            <a:ext cx="1668000" cy="14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Legal</a:t>
            </a:r>
            <a:endParaRPr>
              <a:solidFill>
                <a:srgbClr val="FF0000"/>
              </a:solidFill>
            </a:endParaRPr>
          </a:p>
          <a:p>
            <a:pPr indent="-317500" lvl="0" marL="457200" rtl="0" algn="l">
              <a:lnSpc>
                <a:spcPct val="115000"/>
              </a:lnSpc>
              <a:spcBef>
                <a:spcPts val="0"/>
              </a:spcBef>
              <a:spcAft>
                <a:spcPts val="0"/>
              </a:spcAft>
              <a:buSzPts val="1400"/>
              <a:buAutoNum type="arabicPeriod"/>
            </a:pPr>
            <a:r>
              <a:rPr lang="en" u="sng">
                <a:solidFill>
                  <a:schemeClr val="hlink"/>
                </a:solidFill>
                <a:hlinkClick r:id="rId24"/>
              </a:rPr>
              <a:t>BillSum</a:t>
            </a:r>
            <a:endParaRPr/>
          </a:p>
          <a:p>
            <a:pPr indent="-317500" lvl="0" marL="457200" rtl="0" algn="l">
              <a:lnSpc>
                <a:spcPct val="115000"/>
              </a:lnSpc>
              <a:spcBef>
                <a:spcPts val="0"/>
              </a:spcBef>
              <a:spcAft>
                <a:spcPts val="0"/>
              </a:spcAft>
              <a:buSzPts val="1400"/>
              <a:buAutoNum type="arabicPeriod"/>
            </a:pPr>
            <a:r>
              <a:rPr lang="en" u="sng">
                <a:solidFill>
                  <a:schemeClr val="hlink"/>
                </a:solidFill>
                <a:hlinkClick r:id="rId25"/>
              </a:rPr>
              <a:t>BigPatent</a:t>
            </a:r>
            <a:endParaRPr/>
          </a:p>
          <a:p>
            <a:pPr indent="-317500" lvl="0" marL="457200" rtl="0" algn="l">
              <a:lnSpc>
                <a:spcPct val="115000"/>
              </a:lnSpc>
              <a:spcBef>
                <a:spcPts val="0"/>
              </a:spcBef>
              <a:spcAft>
                <a:spcPts val="0"/>
              </a:spcAft>
              <a:buSzPts val="1400"/>
              <a:buAutoNum type="arabicPeriod"/>
            </a:pPr>
            <a:r>
              <a:rPr lang="en" u="sng">
                <a:solidFill>
                  <a:schemeClr val="hlink"/>
                </a:solidFill>
                <a:hlinkClick r:id="rId26"/>
              </a:rPr>
              <a:t>Court cases</a:t>
            </a:r>
            <a:endParaRPr/>
          </a:p>
          <a:p>
            <a:pPr indent="0" lvl="0" marL="0" rtl="0" algn="l">
              <a:lnSpc>
                <a:spcPct val="115000"/>
              </a:lnSpc>
              <a:spcBef>
                <a:spcPts val="0"/>
              </a:spcBef>
              <a:spcAft>
                <a:spcPts val="0"/>
              </a:spcAft>
              <a:buNone/>
            </a:pPr>
            <a:r>
              <a:t/>
            </a:r>
            <a:endParaRPr/>
          </a:p>
        </p:txBody>
      </p:sp>
      <p:sp>
        <p:nvSpPr>
          <p:cNvPr id="91" name="Google Shape;91;p17"/>
          <p:cNvSpPr txBox="1"/>
          <p:nvPr/>
        </p:nvSpPr>
        <p:spPr>
          <a:xfrm>
            <a:off x="5748650" y="3297525"/>
            <a:ext cx="1469400" cy="16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Email</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27"/>
              </a:rPr>
              <a:t>AESLC</a:t>
            </a:r>
            <a:endParaRPr/>
          </a:p>
          <a:p>
            <a:pPr indent="-317500" lvl="0" marL="457200" rtl="0" algn="l">
              <a:spcBef>
                <a:spcPts val="0"/>
              </a:spcBef>
              <a:spcAft>
                <a:spcPts val="0"/>
              </a:spcAft>
              <a:buSzPts val="1400"/>
              <a:buAutoNum type="arabicPeriod"/>
            </a:pPr>
            <a:r>
              <a:rPr lang="en" u="sng">
                <a:solidFill>
                  <a:schemeClr val="hlink"/>
                </a:solidFill>
                <a:hlinkClick r:id="rId28"/>
              </a:rPr>
              <a:t>BC3</a:t>
            </a:r>
            <a:endParaRPr/>
          </a:p>
        </p:txBody>
      </p:sp>
      <p:sp>
        <p:nvSpPr>
          <p:cNvPr id="92" name="Google Shape;92;p17"/>
          <p:cNvSpPr txBox="1"/>
          <p:nvPr/>
        </p:nvSpPr>
        <p:spPr>
          <a:xfrm>
            <a:off x="7376900" y="3287625"/>
            <a:ext cx="1578600" cy="14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Review/opinion</a:t>
            </a:r>
            <a:endParaRPr>
              <a:solidFill>
                <a:srgbClr val="FF0000"/>
              </a:solidFill>
            </a:endParaRPr>
          </a:p>
          <a:p>
            <a:pPr indent="-317500" lvl="0" marL="457200" rtl="0" algn="l">
              <a:spcBef>
                <a:spcPts val="0"/>
              </a:spcBef>
              <a:spcAft>
                <a:spcPts val="0"/>
              </a:spcAft>
              <a:buSzPts val="1400"/>
              <a:buAutoNum type="arabicPeriod"/>
            </a:pPr>
            <a:r>
              <a:rPr lang="en" u="sng">
                <a:solidFill>
                  <a:schemeClr val="hlink"/>
                </a:solidFill>
                <a:hlinkClick r:id="rId29"/>
              </a:rPr>
              <a:t>Yelp</a:t>
            </a:r>
            <a:endParaRPr/>
          </a:p>
          <a:p>
            <a:pPr indent="-317500" lvl="0" marL="457200" rtl="0" algn="l">
              <a:spcBef>
                <a:spcPts val="0"/>
              </a:spcBef>
              <a:spcAft>
                <a:spcPts val="0"/>
              </a:spcAft>
              <a:buSzPts val="1400"/>
              <a:buAutoNum type="arabicPeriod"/>
            </a:pPr>
            <a:r>
              <a:rPr lang="en" u="sng">
                <a:solidFill>
                  <a:schemeClr val="hlink"/>
                </a:solidFill>
                <a:hlinkClick r:id="rId30"/>
              </a:rPr>
              <a:t>Opinosis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Textual Entailment as a Faithfulness Metric</a:t>
            </a:r>
            <a:endParaRPr/>
          </a:p>
        </p:txBody>
      </p:sp>
      <p:sp>
        <p:nvSpPr>
          <p:cNvPr id="391" name="Google Shape;39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natural language inference (NLI), or whether one text entails another text to determine whether a summary is faithful to the input</a:t>
            </a:r>
            <a:endParaRPr/>
          </a:p>
          <a:p>
            <a:pPr indent="-342900" lvl="0" marL="457200" rtl="0" algn="l">
              <a:spcBef>
                <a:spcPts val="0"/>
              </a:spcBef>
              <a:spcAft>
                <a:spcPts val="0"/>
              </a:spcAft>
              <a:buSzPts val="1800"/>
              <a:buChar char="●"/>
            </a:pPr>
            <a:r>
              <a:rPr lang="en"/>
              <a:t>Used article as input to NLI model, although this is not optimal</a:t>
            </a:r>
            <a:endParaRPr/>
          </a:p>
          <a:p>
            <a:pPr indent="-342900" lvl="0" marL="457200" rtl="0" algn="l">
              <a:spcBef>
                <a:spcPts val="0"/>
              </a:spcBef>
              <a:spcAft>
                <a:spcPts val="0"/>
              </a:spcAft>
              <a:buSzPts val="1800"/>
              <a:buChar char="●"/>
            </a:pPr>
            <a:r>
              <a:rPr lang="en"/>
              <a:t>Compare with QA as a metric (generate questions based on the summary, use input document to answer them, use F1 score as metric)</a:t>
            </a:r>
            <a:endParaRPr/>
          </a:p>
        </p:txBody>
      </p:sp>
      <p:pic>
        <p:nvPicPr>
          <p:cNvPr id="392" name="Google Shape;392;p62"/>
          <p:cNvPicPr preferRelativeResize="0"/>
          <p:nvPr/>
        </p:nvPicPr>
        <p:blipFill>
          <a:blip r:embed="rId3">
            <a:alphaModFix/>
          </a:blip>
          <a:stretch>
            <a:fillRect/>
          </a:stretch>
        </p:blipFill>
        <p:spPr>
          <a:xfrm>
            <a:off x="2127199" y="2834320"/>
            <a:ext cx="4313475" cy="17930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98" name="Google Shape;39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need to precisely define hallucinations and what is allowable in summary output</a:t>
            </a:r>
            <a:endParaRPr sz="1400"/>
          </a:p>
          <a:p>
            <a:pPr indent="-317500" lvl="0" marL="457200" rtl="0" algn="l">
              <a:spcBef>
                <a:spcPts val="0"/>
              </a:spcBef>
              <a:spcAft>
                <a:spcPts val="0"/>
              </a:spcAft>
              <a:buSzPts val="1400"/>
              <a:buChar char="●"/>
            </a:pPr>
            <a:r>
              <a:rPr lang="en" sz="1400"/>
              <a:t>Pretrained models improve the faithfulness of the generated output, but there's a long way to go</a:t>
            </a:r>
            <a:endParaRPr sz="1400"/>
          </a:p>
          <a:p>
            <a:pPr indent="-317500" lvl="0" marL="457200" rtl="0" algn="l">
              <a:spcBef>
                <a:spcPts val="0"/>
              </a:spcBef>
              <a:spcAft>
                <a:spcPts val="0"/>
              </a:spcAft>
              <a:buSzPts val="1400"/>
              <a:buChar char="●"/>
            </a:pPr>
            <a:r>
              <a:rPr lang="en" sz="1400"/>
              <a:t>NLI is a useful metric for faithfulness evaluation</a:t>
            </a:r>
            <a:endParaRPr sz="1400"/>
          </a:p>
          <a:p>
            <a:pPr indent="-317500" lvl="0" marL="457200" rtl="0" algn="l">
              <a:spcBef>
                <a:spcPts val="0"/>
              </a:spcBef>
              <a:spcAft>
                <a:spcPts val="0"/>
              </a:spcAft>
              <a:buSzPts val="1400"/>
              <a:buChar char="●"/>
            </a:pPr>
            <a:r>
              <a:rPr lang="en" sz="1400"/>
              <a:t>QA has been used a lot recently for faithfulness evaluation and a better comparison with NLI as a metric is needed</a:t>
            </a:r>
            <a:endParaRPr sz="1400"/>
          </a:p>
          <a:p>
            <a:pPr indent="-317500" lvl="1" marL="914400" rtl="0" algn="l">
              <a:spcBef>
                <a:spcPts val="0"/>
              </a:spcBef>
              <a:spcAft>
                <a:spcPts val="0"/>
              </a:spcAft>
              <a:buSzPts val="1400"/>
              <a:buChar char="○"/>
            </a:pPr>
            <a:r>
              <a:rPr lang="en" u="sng">
                <a:solidFill>
                  <a:schemeClr val="hlink"/>
                </a:solidFill>
                <a:hlinkClick r:id="rId3"/>
              </a:rPr>
              <a:t>FEQA: A Question Answering Evaluation Framework for Faithfulness Assessment in Abstractive Summarization</a:t>
            </a:r>
            <a:endParaRPr/>
          </a:p>
          <a:p>
            <a:pPr indent="-317500" lvl="1" marL="914400" rtl="0" algn="l">
              <a:spcBef>
                <a:spcPts val="0"/>
              </a:spcBef>
              <a:spcAft>
                <a:spcPts val="0"/>
              </a:spcAft>
              <a:buSzPts val="1400"/>
              <a:buChar char="○"/>
            </a:pPr>
            <a:r>
              <a:rPr lang="en" u="sng">
                <a:solidFill>
                  <a:schemeClr val="hlink"/>
                </a:solidFill>
                <a:hlinkClick r:id="rId4"/>
              </a:rPr>
              <a:t>Asking and Answering Questions to Evaluate the Factual Consistency of Summaries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 1</a:t>
            </a:r>
            <a:endParaRPr/>
          </a:p>
        </p:txBody>
      </p:sp>
      <p:sp>
        <p:nvSpPr>
          <p:cNvPr id="404" name="Google Shape;404;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characteristics are needed for a summarization dataset/task to be well-defined? In the Newsroom dataset, the summaries vary greatly in terms of how extractive they are from example to example. Is it reasonable to expect a model to learn this variation?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 2</a:t>
            </a:r>
            <a:endParaRPr/>
          </a:p>
        </p:txBody>
      </p:sp>
      <p:sp>
        <p:nvSpPr>
          <p:cNvPr id="410" name="Google Shape;41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the downsides of embedding and question-answering based evaluation metrics and how can they be addressed?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 3</a:t>
            </a:r>
            <a:endParaRPr/>
          </a:p>
        </p:txBody>
      </p:sp>
      <p:sp>
        <p:nvSpPr>
          <p:cNvPr id="416" name="Google Shape;41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effect does domain have on summarization evaluation metrics?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 4</a:t>
            </a:r>
            <a:endParaRPr/>
          </a:p>
        </p:txBody>
      </p:sp>
      <p:sp>
        <p:nvSpPr>
          <p:cNvPr id="422" name="Google Shape;42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can we improve evaluation metrics of faithfulness to go beyond extractive metrics and also be able to judge very abstractive summaries?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 5</a:t>
            </a:r>
            <a:endParaRPr/>
          </a:p>
        </p:txBody>
      </p:sp>
      <p:sp>
        <p:nvSpPr>
          <p:cNvPr id="428" name="Google Shape;42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do you think of the division of hallucinations into intrinsic and extrinsic hallucinations? How should we evaluate plausibile, but not directly stated, model summaries?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39" name="Google Shape;439;p70"/>
          <p:cNvSpPr txBox="1"/>
          <p:nvPr>
            <p:ph idx="1" type="body"/>
          </p:nvPr>
        </p:nvSpPr>
        <p:spPr>
          <a:xfrm>
            <a:off x="819150" y="1480825"/>
            <a:ext cx="7505700" cy="29580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en" sz="800"/>
              <a:t>Abigail See, Peter J. Liu, Christopher D. Manning: Get To The Point: Summarization with Pointer-Generator Networks. ACL (1) 2017: 1073-1083</a:t>
            </a:r>
            <a:endParaRPr sz="800"/>
          </a:p>
          <a:p>
            <a:pPr indent="-279400" lvl="0" marL="457200" rtl="0" algn="l">
              <a:spcBef>
                <a:spcPts val="0"/>
              </a:spcBef>
              <a:spcAft>
                <a:spcPts val="0"/>
              </a:spcAft>
              <a:buSzPts val="800"/>
              <a:buAutoNum type="arabicPeriod"/>
            </a:pPr>
            <a:r>
              <a:rPr lang="en" sz="800"/>
              <a:t>Alex Kulesza, Ben Taskar: Determinantal Point Processes for Machine Learning. Foundations and Trends in Machine Learning 5(2-3): 123-286 (2012)</a:t>
            </a:r>
            <a:endParaRPr sz="800"/>
          </a:p>
          <a:p>
            <a:pPr indent="-279400" lvl="0" marL="457200" rtl="0" algn="l">
              <a:spcBef>
                <a:spcPts val="0"/>
              </a:spcBef>
              <a:spcAft>
                <a:spcPts val="0"/>
              </a:spcAft>
              <a:buSzPts val="800"/>
              <a:buAutoNum type="arabicPeriod"/>
            </a:pPr>
            <a:r>
              <a:rPr lang="en" sz="800"/>
              <a:t>Alex Kulesza, Ben Taskar: Learning Determinantal Point Processes. UAI 2011: 419-427</a:t>
            </a:r>
            <a:endParaRPr sz="800"/>
          </a:p>
          <a:p>
            <a:pPr indent="-279400" lvl="0" marL="457200" rtl="0" algn="l">
              <a:spcBef>
                <a:spcPts val="0"/>
              </a:spcBef>
              <a:spcAft>
                <a:spcPts val="0"/>
              </a:spcAft>
              <a:buSzPts val="800"/>
              <a:buAutoNum type="arabicPeriod"/>
            </a:pPr>
            <a:r>
              <a:rPr lang="en" sz="800"/>
              <a:t>Ani Nenkova, Rebecca J. Passonneau: Evaluating Content Selection in Summarization: The Pyramid Method. HLT-NAACL 2004: 145-152</a:t>
            </a:r>
            <a:endParaRPr sz="800"/>
          </a:p>
          <a:p>
            <a:pPr indent="-279400" lvl="0" marL="457200" rtl="0" algn="l">
              <a:spcBef>
                <a:spcPts val="0"/>
              </a:spcBef>
              <a:spcAft>
                <a:spcPts val="0"/>
              </a:spcAft>
              <a:buSzPts val="800"/>
              <a:buAutoNum type="arabicPeriod"/>
            </a:pPr>
            <a:r>
              <a:rPr lang="en" sz="800"/>
              <a:t>Arman Cohan, Nazli Goharian: Revisiting Summarization Evaluation for Scientific Articles. LREC 2016</a:t>
            </a:r>
            <a:endParaRPr sz="800"/>
          </a:p>
          <a:p>
            <a:pPr indent="-279400" lvl="0" marL="457200" rtl="0" algn="l">
              <a:spcBef>
                <a:spcPts val="0"/>
              </a:spcBef>
              <a:spcAft>
                <a:spcPts val="0"/>
              </a:spcAft>
              <a:buSzPts val="800"/>
              <a:buAutoNum type="arabicPeriod"/>
            </a:pPr>
            <a:r>
              <a:rPr lang="en" sz="800"/>
              <a:t>Asli Çelikyilmaz, Antoine Bosselut, Xiaodong He, Yejin Choi: Deep Communicating Agents for Abstractive Summarization. NAACL-HLT 2018: 1662-1675</a:t>
            </a:r>
            <a:endParaRPr sz="800"/>
          </a:p>
          <a:p>
            <a:pPr indent="-279400" lvl="0" marL="457200" rtl="0" algn="l">
              <a:spcBef>
                <a:spcPts val="0"/>
              </a:spcBef>
              <a:spcAft>
                <a:spcPts val="0"/>
              </a:spcAft>
              <a:buSzPts val="800"/>
              <a:buAutoNum type="arabicPeriod"/>
            </a:pPr>
            <a:r>
              <a:rPr lang="en" sz="800"/>
              <a:t>Avinesh PV, S., Maxime Peyrard, and Christian M. Meyer. "Live Blog Corpus for Summarization." arXiv preprint arXiv:1802.09884 (2018).</a:t>
            </a:r>
            <a:endParaRPr sz="800"/>
          </a:p>
          <a:p>
            <a:pPr indent="-279400" lvl="0" marL="457200" rtl="0" algn="l">
              <a:spcBef>
                <a:spcPts val="0"/>
              </a:spcBef>
              <a:spcAft>
                <a:spcPts val="0"/>
              </a:spcAft>
              <a:buSzPts val="800"/>
              <a:buAutoNum type="arabicPeriod"/>
            </a:pPr>
            <a:r>
              <a:rPr lang="en" sz="800"/>
              <a:t>Bamman, David, and Noah A. Smith. "New alignment methods for discriminative book summarization." arXiv preprint arXiv:1305.1319 (2013).</a:t>
            </a:r>
            <a:endParaRPr sz="800"/>
          </a:p>
          <a:p>
            <a:pPr indent="-279400" lvl="0" marL="457200" rtl="0" algn="l">
              <a:spcBef>
                <a:spcPts val="0"/>
              </a:spcBef>
              <a:spcAft>
                <a:spcPts val="0"/>
              </a:spcAft>
              <a:buSzPts val="800"/>
              <a:buAutoNum type="arabicPeriod"/>
            </a:pPr>
            <a:r>
              <a:rPr lang="en" sz="800"/>
              <a:t>Banerjee, Satanjeev and Alon Lavie. “METEOR: An Automatic Metric for MT Evaluation with Improved Correlation with Human Judgments.” IEEvaluation@ACL (2005).</a:t>
            </a:r>
            <a:endParaRPr sz="800"/>
          </a:p>
          <a:p>
            <a:pPr indent="-279400" lvl="0" marL="457200" rtl="0" algn="l">
              <a:spcBef>
                <a:spcPts val="0"/>
              </a:spcBef>
              <a:spcAft>
                <a:spcPts val="0"/>
              </a:spcAft>
              <a:buSzPts val="800"/>
              <a:buAutoNum type="arabicPeriod"/>
            </a:pPr>
            <a:r>
              <a:rPr lang="en" sz="800"/>
              <a:t>Baumel, T., Eyal, M. and Elhadad, M., 2018. Query focused abstractive summarization: Incorporating query relevance, multi-document coverage, and summary length constraints into seq2seq models. arXiv preprint arXiv:1801.07704.</a:t>
            </a:r>
            <a:endParaRPr sz="800"/>
          </a:p>
          <a:p>
            <a:pPr indent="-279400" lvl="0" marL="457200" rtl="0" algn="l">
              <a:spcBef>
                <a:spcPts val="0"/>
              </a:spcBef>
              <a:spcAft>
                <a:spcPts val="0"/>
              </a:spcAft>
              <a:buSzPts val="800"/>
              <a:buAutoNum type="arabicPeriod"/>
            </a:pPr>
            <a:r>
              <a:rPr lang="en" sz="800"/>
              <a:t>Carletta, Jean, et al. "The AMI meeting corpus: A pre-announcement." International workshop on machine learning for multimodal interaction. Springer, Berlin, Heidelberg, 2005.</a:t>
            </a:r>
            <a:endParaRPr sz="800"/>
          </a:p>
          <a:p>
            <a:pPr indent="-279400" lvl="0" marL="457200" rtl="0" algn="l">
              <a:spcBef>
                <a:spcPts val="0"/>
              </a:spcBef>
              <a:spcAft>
                <a:spcPts val="0"/>
              </a:spcAft>
              <a:buSzPts val="800"/>
              <a:buAutoNum type="arabicPeriod"/>
            </a:pPr>
            <a:r>
              <a:rPr lang="en" sz="800"/>
              <a:t>Chen, Yen-Chun, and Mohit Bansal. "Fast abstractive summarization with reinforce-selected sentence rewriting." arXiv preprint arXiv:1805.11080 (2018).</a:t>
            </a:r>
            <a:endParaRPr sz="800"/>
          </a:p>
          <a:p>
            <a:pPr indent="-279400" lvl="0" marL="457200" rtl="0" algn="l">
              <a:spcBef>
                <a:spcPts val="0"/>
              </a:spcBef>
              <a:spcAft>
                <a:spcPts val="0"/>
              </a:spcAft>
              <a:buSzPts val="800"/>
              <a:buAutoNum type="arabicPeriod"/>
            </a:pPr>
            <a:r>
              <a:rPr lang="en" sz="800"/>
              <a:t>Chu, Eric, and Peter Liu. "MeanSum: a neural model for unsupervised multi-document abstractive summarization." International Conference on Machine Learning. 2019.</a:t>
            </a:r>
            <a:endParaRPr sz="800"/>
          </a:p>
          <a:p>
            <a:pPr indent="-279400" lvl="0" marL="457200" rtl="0" algn="l">
              <a:spcBef>
                <a:spcPts val="0"/>
              </a:spcBef>
              <a:spcAft>
                <a:spcPts val="0"/>
              </a:spcAft>
              <a:buSzPts val="800"/>
              <a:buAutoNum type="arabicPeriod"/>
            </a:pPr>
            <a:r>
              <a:rPr lang="en" sz="800"/>
              <a:t>Chung, J., Gulcehre, C., Cho, K. &amp; Bengio, Y. (2014). Empirical Evaluation of Gated Recurrent Neural Networks on Sequence Modeling (cite arxiv:1412.3555Comment: Presented in NIPS 2014 Deep Learning and Representation Learning Workshop)</a:t>
            </a:r>
            <a:endParaRPr sz="800"/>
          </a:p>
          <a:p>
            <a:pPr indent="-279400" lvl="0" marL="457200" rtl="0" algn="l">
              <a:spcBef>
                <a:spcPts val="0"/>
              </a:spcBef>
              <a:spcAft>
                <a:spcPts val="0"/>
              </a:spcAft>
              <a:buSzPts val="800"/>
              <a:buAutoNum type="arabicPeriod"/>
            </a:pPr>
            <a:r>
              <a:rPr lang="en" sz="800"/>
              <a:t>Cohan, Arman, et al. "A discourse-aware attention model for abstractive summarization of long documents." arXiv preprint arXiv:1804.05685 (2018).</a:t>
            </a:r>
            <a:endParaRPr sz="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45" name="Google Shape;445;p71"/>
          <p:cNvSpPr txBox="1"/>
          <p:nvPr>
            <p:ph idx="1" type="body"/>
          </p:nvPr>
        </p:nvSpPr>
        <p:spPr>
          <a:xfrm>
            <a:off x="819150" y="1480825"/>
            <a:ext cx="7505700" cy="29580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en" sz="800"/>
              <a:t>Diederik P. Kingma, Jimmy Ba: Adam: A Method for Stochastic Optimization. ICLR 2015</a:t>
            </a:r>
            <a:endParaRPr sz="800"/>
          </a:p>
          <a:p>
            <a:pPr indent="-279400" lvl="0" marL="457200" rtl="0" algn="l">
              <a:spcBef>
                <a:spcPts val="0"/>
              </a:spcBef>
              <a:spcAft>
                <a:spcPts val="0"/>
              </a:spcAft>
              <a:buSzPts val="800"/>
              <a:buAutoNum type="arabicPeriod"/>
            </a:pPr>
            <a:r>
              <a:rPr lang="en" sz="800"/>
              <a:t>Dong, Li, et al. "Unified Language Model Pre-training for Natural Language Understanding and Generation." arXiv preprint arXiv:1905.03197 (2019).</a:t>
            </a:r>
            <a:endParaRPr sz="800"/>
          </a:p>
          <a:p>
            <a:pPr indent="-279400" lvl="0" marL="457200" rtl="0" algn="l">
              <a:spcBef>
                <a:spcPts val="0"/>
              </a:spcBef>
              <a:spcAft>
                <a:spcPts val="0"/>
              </a:spcAft>
              <a:buSzPts val="800"/>
              <a:buAutoNum type="arabicPeriod"/>
            </a:pPr>
            <a:r>
              <a:rPr lang="en" sz="800"/>
              <a:t>Fabbri, Alexander R., et al. "Multi-News: a Large-Scale Multi-Document Summarization Dataset and Abstractive Hierarchical Model." arXiv preprint arXiv:1906.01749 (2019).</a:t>
            </a:r>
            <a:endParaRPr sz="800"/>
          </a:p>
          <a:p>
            <a:pPr indent="-279400" lvl="0" marL="457200" rtl="0" algn="l">
              <a:spcBef>
                <a:spcPts val="0"/>
              </a:spcBef>
              <a:spcAft>
                <a:spcPts val="0"/>
              </a:spcAft>
              <a:buSzPts val="800"/>
              <a:buAutoNum type="arabicPeriod"/>
            </a:pPr>
            <a:r>
              <a:rPr lang="en" sz="800"/>
              <a:t>Galgani, Filippo, and Achim Hoffmann. "Lexa: Towards automatic legal citation classification." Australasian Joint Conference on Artificial Intelligence. Springer, Berlin, Heidelberg, 2010.</a:t>
            </a:r>
            <a:endParaRPr sz="800"/>
          </a:p>
          <a:p>
            <a:pPr indent="-279400" lvl="0" marL="457200" rtl="0" algn="l">
              <a:spcBef>
                <a:spcPts val="0"/>
              </a:spcBef>
              <a:spcAft>
                <a:spcPts val="0"/>
              </a:spcAft>
              <a:buSzPts val="800"/>
              <a:buAutoNum type="arabicPeriod"/>
            </a:pPr>
            <a:r>
              <a:rPr lang="en" sz="800"/>
              <a:t>Ganesan, Kavita, ChengXiang Zhai, and Jiawei Han. "Opinosis: A graph based approach to abstractive summarization of highly redundant opinions." Proceedings of the 23rd International Conference on Computational Linguistics (Coling 2010). 2010.</a:t>
            </a:r>
            <a:endParaRPr sz="800"/>
          </a:p>
          <a:p>
            <a:pPr indent="-279400" lvl="0" marL="457200" rtl="0" algn="l">
              <a:spcBef>
                <a:spcPts val="0"/>
              </a:spcBef>
              <a:spcAft>
                <a:spcPts val="0"/>
              </a:spcAft>
              <a:buSzPts val="800"/>
              <a:buAutoNum type="arabicPeriod"/>
            </a:pPr>
            <a:r>
              <a:rPr lang="en" sz="800"/>
              <a:t>Ganesan, Kavita. "Rouge 2.0: Updated and improved measures for evaluation of summarization tasks." arXiv preprint arXiv:1803.01937 (2018).</a:t>
            </a:r>
            <a:endParaRPr sz="800"/>
          </a:p>
          <a:p>
            <a:pPr indent="-279400" lvl="0" marL="457200" rtl="0" algn="l">
              <a:spcBef>
                <a:spcPts val="0"/>
              </a:spcBef>
              <a:spcAft>
                <a:spcPts val="0"/>
              </a:spcAft>
              <a:buSzPts val="800"/>
              <a:buAutoNum type="arabicPeriod"/>
            </a:pPr>
            <a:r>
              <a:rPr lang="en" sz="800"/>
              <a:t>Goodrich, Ben, et al. "Assessing The Factual Accuracy of Generated Text." Proceedings of the 25th ACM SIGKDD International Conference on Knowledge Discovery &amp; Data Mining. ACM, 2019.</a:t>
            </a:r>
            <a:endParaRPr sz="800"/>
          </a:p>
          <a:p>
            <a:pPr indent="-279400" lvl="0" marL="457200" rtl="0" algn="l">
              <a:spcBef>
                <a:spcPts val="0"/>
              </a:spcBef>
              <a:spcAft>
                <a:spcPts val="0"/>
              </a:spcAft>
              <a:buSzPts val="800"/>
              <a:buAutoNum type="arabicPeriod"/>
            </a:pPr>
            <a:r>
              <a:rPr lang="en" sz="800"/>
              <a:t>Goodrich, Ben, et al. "Assessing The Factual Accuracy of Generated Text." Proceedings of the 25th ACM SIGKDD International Conference on Knowledge Discovery &amp; Data Mining. ACM, 2019.</a:t>
            </a:r>
            <a:endParaRPr sz="800"/>
          </a:p>
          <a:p>
            <a:pPr indent="-279400" lvl="0" marL="457200" rtl="0" algn="l">
              <a:spcBef>
                <a:spcPts val="0"/>
              </a:spcBef>
              <a:spcAft>
                <a:spcPts val="0"/>
              </a:spcAft>
              <a:buSzPts val="800"/>
              <a:buAutoNum type="arabicPeriod"/>
            </a:pPr>
            <a:r>
              <a:rPr lang="en" sz="800"/>
              <a:t>Grenander, Matt, et al. "Countering the Effects of Lead Bias in News Summarization via Multi-Stage Training and Auxiliary Losses." arXiv preprint arXiv:1909.04028 (2019).</a:t>
            </a:r>
            <a:endParaRPr sz="800"/>
          </a:p>
          <a:p>
            <a:pPr indent="-279400" lvl="0" marL="457200" rtl="0" algn="l">
              <a:spcBef>
                <a:spcPts val="0"/>
              </a:spcBef>
              <a:spcAft>
                <a:spcPts val="0"/>
              </a:spcAft>
              <a:buSzPts val="800"/>
              <a:buAutoNum type="arabicPeriod"/>
            </a:pPr>
            <a:r>
              <a:rPr lang="en" sz="800"/>
              <a:t>Grusky, Max, Mor Naaman, and Yoav Artzi. "Newsroom: A dataset of 1.3 million summaries with diverse extractive strategies." arXiv preprint arXiv:1804.11283 (2018).</a:t>
            </a:r>
            <a:endParaRPr sz="800"/>
          </a:p>
          <a:p>
            <a:pPr indent="-279400" lvl="0" marL="457200" rtl="0" algn="l">
              <a:spcBef>
                <a:spcPts val="0"/>
              </a:spcBef>
              <a:spcAft>
                <a:spcPts val="0"/>
              </a:spcAft>
              <a:buSzPts val="800"/>
              <a:buAutoNum type="arabicPeriod"/>
            </a:pPr>
            <a:r>
              <a:rPr lang="en" sz="800"/>
              <a:t>Günes Erkan, Dragomir R. Radev: LexRank: Graph-based Lexical Centrality as Salience in Text Summarization. J. Artif. Intell. Res. 22: 457-479 (2004)</a:t>
            </a:r>
            <a:endParaRPr sz="800"/>
          </a:p>
          <a:p>
            <a:pPr indent="-279400" lvl="0" marL="457200" rtl="0" algn="l">
              <a:spcBef>
                <a:spcPts val="0"/>
              </a:spcBef>
              <a:spcAft>
                <a:spcPts val="0"/>
              </a:spcAft>
              <a:buSzPts val="800"/>
              <a:buAutoNum type="arabicPeriod"/>
            </a:pPr>
            <a:r>
              <a:rPr lang="en" sz="800"/>
              <a:t>Hsu, Wan-Ting, et al. "A unified model for extractive and abstractive summarization using inconsistency loss." arXiv preprint arXiv:1805.06266 (2018).</a:t>
            </a:r>
            <a:endParaRPr sz="800"/>
          </a:p>
          <a:p>
            <a:pPr indent="-279400" lvl="0" marL="457200" rtl="0" algn="l">
              <a:spcBef>
                <a:spcPts val="0"/>
              </a:spcBef>
              <a:spcAft>
                <a:spcPts val="0"/>
              </a:spcAft>
              <a:buSzPts val="800"/>
              <a:buAutoNum type="arabicPeriod"/>
            </a:pPr>
            <a:r>
              <a:rPr lang="en" sz="800"/>
              <a:t>Hui Lin, Jeff A. Bilmes: A Class of Submodular Functions for Document Summarization. ACL 2011: 510-520</a:t>
            </a:r>
            <a:endParaRPr sz="800"/>
          </a:p>
          <a:p>
            <a:pPr indent="-279400" lvl="0" marL="457200" rtl="0" algn="l">
              <a:spcBef>
                <a:spcPts val="0"/>
              </a:spcBef>
              <a:spcAft>
                <a:spcPts val="0"/>
              </a:spcAft>
              <a:buSzPts val="800"/>
              <a:buAutoNum type="arabicPeriod"/>
            </a:pPr>
            <a:r>
              <a:rPr lang="en" sz="800"/>
              <a:t>Hui Lin, Jeff A. Bilmes: A Class of Submodular Functions for Document Summarization. ACL 2011: 510-520</a:t>
            </a:r>
            <a:endParaRPr sz="800"/>
          </a:p>
          <a:p>
            <a:pPr indent="-279400" lvl="0" marL="457200" rtl="0" algn="l">
              <a:spcBef>
                <a:spcPts val="0"/>
              </a:spcBef>
              <a:spcAft>
                <a:spcPts val="0"/>
              </a:spcAft>
              <a:buSzPts val="800"/>
              <a:buAutoNum type="arabicPeriod"/>
            </a:pPr>
            <a:r>
              <a:rPr lang="en" sz="800"/>
              <a:t>Jaime G. Carbonell, Jade Goldstein: The Use of MMR, Diversity-Based Reranking for Reordering Documents and Producing Summaries. SIGIR 1998: 335-336</a:t>
            </a:r>
            <a:endParaRPr sz="800"/>
          </a:p>
          <a:p>
            <a:pPr indent="0" lvl="0" marL="0" rtl="0" algn="l">
              <a:spcBef>
                <a:spcPts val="1600"/>
              </a:spcBef>
              <a:spcAft>
                <a:spcPts val="1600"/>
              </a:spcAft>
              <a:buNone/>
            </a:pPr>
            <a:r>
              <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summarization: output style</a:t>
            </a:r>
            <a:endParaRPr/>
          </a:p>
        </p:txBody>
      </p:sp>
      <p:pic>
        <p:nvPicPr>
          <p:cNvPr id="98" name="Google Shape;98;p18"/>
          <p:cNvPicPr preferRelativeResize="0"/>
          <p:nvPr/>
        </p:nvPicPr>
        <p:blipFill>
          <a:blip r:embed="rId3">
            <a:alphaModFix/>
          </a:blip>
          <a:stretch>
            <a:fillRect/>
          </a:stretch>
        </p:blipFill>
        <p:spPr>
          <a:xfrm>
            <a:off x="2682600" y="1659825"/>
            <a:ext cx="952500" cy="952500"/>
          </a:xfrm>
          <a:prstGeom prst="rect">
            <a:avLst/>
          </a:prstGeom>
          <a:noFill/>
          <a:ln>
            <a:noFill/>
          </a:ln>
        </p:spPr>
      </p:pic>
      <p:sp>
        <p:nvSpPr>
          <p:cNvPr id="99" name="Google Shape;99;p18"/>
          <p:cNvSpPr txBox="1"/>
          <p:nvPr/>
        </p:nvSpPr>
        <p:spPr>
          <a:xfrm>
            <a:off x="538250" y="1111688"/>
            <a:ext cx="24120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   Extractive</a:t>
            </a:r>
            <a:endParaRPr sz="2400">
              <a:latin typeface="Calibri"/>
              <a:ea typeface="Calibri"/>
              <a:cs typeface="Calibri"/>
              <a:sym typeface="Calibri"/>
            </a:endParaRPr>
          </a:p>
        </p:txBody>
      </p:sp>
      <p:sp>
        <p:nvSpPr>
          <p:cNvPr id="100" name="Google Shape;100;p18"/>
          <p:cNvSpPr txBox="1"/>
          <p:nvPr/>
        </p:nvSpPr>
        <p:spPr>
          <a:xfrm>
            <a:off x="5723050" y="1076475"/>
            <a:ext cx="24120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Abstractive</a:t>
            </a:r>
            <a:endParaRPr sz="2400">
              <a:latin typeface="Calibri"/>
              <a:ea typeface="Calibri"/>
              <a:cs typeface="Calibri"/>
              <a:sym typeface="Calibri"/>
            </a:endParaRPr>
          </a:p>
        </p:txBody>
      </p:sp>
      <p:pic>
        <p:nvPicPr>
          <p:cNvPr id="101" name="Google Shape;101;p18"/>
          <p:cNvPicPr preferRelativeResize="0"/>
          <p:nvPr/>
        </p:nvPicPr>
        <p:blipFill>
          <a:blip r:embed="rId4">
            <a:alphaModFix/>
          </a:blip>
          <a:stretch>
            <a:fillRect/>
          </a:stretch>
        </p:blipFill>
        <p:spPr>
          <a:xfrm>
            <a:off x="7729775" y="1539925"/>
            <a:ext cx="952500" cy="952500"/>
          </a:xfrm>
          <a:prstGeom prst="rect">
            <a:avLst/>
          </a:prstGeom>
          <a:noFill/>
          <a:ln>
            <a:noFill/>
          </a:ln>
        </p:spPr>
      </p:pic>
      <p:sp>
        <p:nvSpPr>
          <p:cNvPr id="102" name="Google Shape;102;p18"/>
          <p:cNvSpPr txBox="1"/>
          <p:nvPr/>
        </p:nvSpPr>
        <p:spPr>
          <a:xfrm>
            <a:off x="843150" y="4747875"/>
            <a:ext cx="68118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Images: </a:t>
            </a:r>
            <a:r>
              <a:rPr lang="en" sz="1000" u="sng">
                <a:solidFill>
                  <a:schemeClr val="hlink"/>
                </a:solidFill>
                <a:hlinkClick r:id="rId5"/>
              </a:rPr>
              <a:t>http://www.abigailsee.com/2017/04/16/taming-rnns-for-better-summarization.html</a:t>
            </a:r>
            <a:r>
              <a:rPr lang="en" sz="1000">
                <a:latin typeface="Calibri"/>
                <a:ea typeface="Calibri"/>
                <a:cs typeface="Calibri"/>
                <a:sym typeface="Calibri"/>
              </a:rPr>
              <a:t>; </a:t>
            </a:r>
            <a:r>
              <a:rPr lang="en" sz="1100" u="sng">
                <a:solidFill>
                  <a:schemeClr val="hlink"/>
                </a:solidFill>
                <a:hlinkClick r:id="rId6"/>
              </a:rPr>
              <a:t>https://www.yeahwrite.org/wp-content/uploads/rewrite21.jpg</a:t>
            </a:r>
            <a:endParaRPr sz="1000">
              <a:latin typeface="Calibri"/>
              <a:ea typeface="Calibri"/>
              <a:cs typeface="Calibri"/>
              <a:sym typeface="Calibri"/>
            </a:endParaRPr>
          </a:p>
        </p:txBody>
      </p:sp>
      <p:sp>
        <p:nvSpPr>
          <p:cNvPr id="103" name="Google Shape;103;p18"/>
          <p:cNvSpPr txBox="1"/>
          <p:nvPr/>
        </p:nvSpPr>
        <p:spPr>
          <a:xfrm>
            <a:off x="538250" y="1709675"/>
            <a:ext cx="2008500" cy="138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Grammatical, factual outputs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Easier task, but often lacks flow</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4" name="Google Shape;104;p18"/>
          <p:cNvSpPr txBox="1"/>
          <p:nvPr/>
        </p:nvSpPr>
        <p:spPr>
          <a:xfrm>
            <a:off x="5669225" y="1688425"/>
            <a:ext cx="1846800" cy="129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How humans summarize</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Harder task, thus brittle systems</a:t>
            </a:r>
            <a:endParaRPr>
              <a:latin typeface="Calibri"/>
              <a:ea typeface="Calibri"/>
              <a:cs typeface="Calibri"/>
              <a:sym typeface="Calibri"/>
            </a:endParaRPr>
          </a:p>
        </p:txBody>
      </p:sp>
      <p:cxnSp>
        <p:nvCxnSpPr>
          <p:cNvPr id="105" name="Google Shape;105;p18"/>
          <p:cNvCxnSpPr/>
          <p:nvPr/>
        </p:nvCxnSpPr>
        <p:spPr>
          <a:xfrm>
            <a:off x="4335300" y="1318575"/>
            <a:ext cx="2700" cy="16350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18"/>
          <p:cNvSpPr txBox="1"/>
          <p:nvPr/>
        </p:nvSpPr>
        <p:spPr>
          <a:xfrm>
            <a:off x="2682600" y="3439825"/>
            <a:ext cx="5187600" cy="11097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t/>
            </a:r>
            <a:endParaRPr>
              <a:latin typeface="Calibri"/>
              <a:ea typeface="Calibri"/>
              <a:cs typeface="Calibri"/>
              <a:sym typeface="Calibri"/>
            </a:endParaRPr>
          </a:p>
          <a:p>
            <a:pPr indent="0" lvl="0" marL="0" marR="0" rtl="0" algn="l">
              <a:lnSpc>
                <a:spcPct val="100000"/>
              </a:lnSpc>
              <a:spcBef>
                <a:spcPts val="0"/>
              </a:spcBef>
              <a:spcAft>
                <a:spcPts val="0"/>
              </a:spcAft>
              <a:buNone/>
            </a:pPr>
            <a:r>
              <a:t/>
            </a:r>
            <a:endParaRPr>
              <a:latin typeface="Calibri"/>
              <a:ea typeface="Calibri"/>
              <a:cs typeface="Calibri"/>
              <a:sym typeface="Calibri"/>
            </a:endParaRPr>
          </a:p>
        </p:txBody>
      </p:sp>
      <p:pic>
        <p:nvPicPr>
          <p:cNvPr id="107" name="Google Shape;107;p18"/>
          <p:cNvPicPr preferRelativeResize="0"/>
          <p:nvPr/>
        </p:nvPicPr>
        <p:blipFill>
          <a:blip r:embed="rId7">
            <a:alphaModFix/>
          </a:blip>
          <a:stretch>
            <a:fillRect/>
          </a:stretch>
        </p:blipFill>
        <p:spPr>
          <a:xfrm>
            <a:off x="4135300" y="3477753"/>
            <a:ext cx="1846800" cy="1228122"/>
          </a:xfrm>
          <a:prstGeom prst="rect">
            <a:avLst/>
          </a:prstGeom>
          <a:noFill/>
          <a:ln>
            <a:noFill/>
          </a:ln>
        </p:spPr>
      </p:pic>
      <p:sp>
        <p:nvSpPr>
          <p:cNvPr id="108" name="Google Shape;108;p18"/>
          <p:cNvSpPr txBox="1"/>
          <p:nvPr/>
        </p:nvSpPr>
        <p:spPr>
          <a:xfrm>
            <a:off x="2790025" y="3477750"/>
            <a:ext cx="14247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   Hybrid</a:t>
            </a:r>
            <a:endParaRPr sz="2400">
              <a:latin typeface="Calibri"/>
              <a:ea typeface="Calibri"/>
              <a:cs typeface="Calibri"/>
              <a:sym typeface="Calibri"/>
            </a:endParaRPr>
          </a:p>
        </p:txBody>
      </p:sp>
      <p:sp>
        <p:nvSpPr>
          <p:cNvPr id="109" name="Google Shape;109;p18"/>
          <p:cNvSpPr txBox="1"/>
          <p:nvPr/>
        </p:nvSpPr>
        <p:spPr>
          <a:xfrm>
            <a:off x="2642450" y="3932100"/>
            <a:ext cx="1621800" cy="79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Extract and rewrite</a:t>
            </a:r>
            <a:endParaRPr>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51" name="Google Shape;451;p72"/>
          <p:cNvSpPr txBox="1"/>
          <p:nvPr>
            <p:ph idx="1" type="body"/>
          </p:nvPr>
        </p:nvSpPr>
        <p:spPr>
          <a:xfrm>
            <a:off x="819150" y="1480825"/>
            <a:ext cx="7505700" cy="29580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en" sz="800"/>
              <a:t>Jeffrey Pennington, Richard Socher, Christopher D. Manning: Glove: Global Vectors for Word Representation. EMNLP 2014: 1532-1543</a:t>
            </a:r>
            <a:endParaRPr sz="800"/>
          </a:p>
          <a:p>
            <a:pPr indent="-279400" lvl="0" marL="457200" rtl="0" algn="l">
              <a:spcBef>
                <a:spcPts val="0"/>
              </a:spcBef>
              <a:spcAft>
                <a:spcPts val="0"/>
              </a:spcAft>
              <a:buSzPts val="800"/>
              <a:buAutoNum type="arabicPeriod"/>
            </a:pPr>
            <a:r>
              <a:rPr lang="en" sz="800"/>
              <a:t>Jordan J Louviere, Terry N Flynn, and Anthony Alfred John Marley. 2015. Best-worst scaling: Theory, methods and applications. Cambridge University Press.</a:t>
            </a:r>
            <a:endParaRPr sz="800"/>
          </a:p>
          <a:p>
            <a:pPr indent="-279400" lvl="0" marL="457200" rtl="0" algn="l">
              <a:spcBef>
                <a:spcPts val="0"/>
              </a:spcBef>
              <a:spcAft>
                <a:spcPts val="0"/>
              </a:spcAft>
              <a:buSzPts val="800"/>
              <a:buAutoNum type="arabicPeriod"/>
            </a:pPr>
            <a:r>
              <a:rPr lang="en" sz="800"/>
              <a:t>Karl Moritz Hermann, Tomás Kociský, Edward Grefenstette, Lasse Espeholt, Will Kay, Mustafa Suleyman, Phil Blunsom: Teaching Machines to Read and Comprehend. NIPS 2015: 1693-1701</a:t>
            </a:r>
            <a:endParaRPr sz="800"/>
          </a:p>
          <a:p>
            <a:pPr indent="-279400" lvl="0" marL="457200" rtl="0" algn="l">
              <a:spcBef>
                <a:spcPts val="0"/>
              </a:spcBef>
              <a:spcAft>
                <a:spcPts val="0"/>
              </a:spcAft>
              <a:buSzPts val="800"/>
              <a:buAutoNum type="arabicPeriod"/>
            </a:pPr>
            <a:r>
              <a:rPr lang="en" sz="800"/>
              <a:t>Kedzie, Chris, Kathleen McKeown, and Hal Daume III. "Content selection in deep learning models of summarization." arXiv preprint arXiv:1810.12343 (2018).</a:t>
            </a:r>
            <a:endParaRPr sz="800"/>
          </a:p>
          <a:p>
            <a:pPr indent="-279400" lvl="0" marL="457200" rtl="0" algn="l">
              <a:spcBef>
                <a:spcPts val="0"/>
              </a:spcBef>
              <a:spcAft>
                <a:spcPts val="0"/>
              </a:spcAft>
              <a:buSzPts val="800"/>
              <a:buAutoNum type="arabicPeriod"/>
            </a:pPr>
            <a:r>
              <a:rPr lang="en" sz="800"/>
              <a:t>Kim, Byeongchang, Hyunwoo Kim, and Gunhee Kim. "Abstractive Summarization of Reddit Posts with Multi-level Memory Networks." arXiv preprint arXiv:1811.00783 (2018).</a:t>
            </a:r>
            <a:endParaRPr sz="800"/>
          </a:p>
          <a:p>
            <a:pPr indent="-279400" lvl="0" marL="457200" rtl="0" algn="l">
              <a:spcBef>
                <a:spcPts val="0"/>
              </a:spcBef>
              <a:spcAft>
                <a:spcPts val="0"/>
              </a:spcAft>
              <a:buSzPts val="800"/>
              <a:buAutoNum type="arabicPeriod"/>
            </a:pPr>
            <a:r>
              <a:rPr lang="en" sz="800"/>
              <a:t>Kornilova, Anastassia, and Vlad Eidelman. "BillSum: A Corpus for Automatic Summarization of US Legislation." arXiv preprint arXiv:1910.00523 (2019).</a:t>
            </a:r>
            <a:endParaRPr sz="800"/>
          </a:p>
          <a:p>
            <a:pPr indent="-279400" lvl="0" marL="457200" rtl="0" algn="l">
              <a:spcBef>
                <a:spcPts val="0"/>
              </a:spcBef>
              <a:spcAft>
                <a:spcPts val="0"/>
              </a:spcAft>
              <a:buSzPts val="800"/>
              <a:buAutoNum type="arabicPeriod"/>
            </a:pPr>
            <a:r>
              <a:rPr lang="en" sz="800"/>
              <a:t>Koupaee, Mahnaz, and William Yang Wang. "WikiHow: A Large Scale Text Summarization Dataset." arXiv preprint arXiv:1810.09305 (2018).</a:t>
            </a:r>
            <a:endParaRPr sz="800"/>
          </a:p>
          <a:p>
            <a:pPr indent="-279400" lvl="0" marL="457200" rtl="0" algn="l">
              <a:spcBef>
                <a:spcPts val="0"/>
              </a:spcBef>
              <a:spcAft>
                <a:spcPts val="0"/>
              </a:spcAft>
              <a:buSzPts val="800"/>
              <a:buAutoNum type="arabicPeriod"/>
            </a:pPr>
            <a:r>
              <a:rPr lang="en" sz="800"/>
              <a:t>Kryściński et al., 2019. “Evaluating the Factual Consistency of Abstractive Text Summarization.” arXiv preprint arXiv:1910.12840 (2019).</a:t>
            </a:r>
            <a:endParaRPr sz="800"/>
          </a:p>
          <a:p>
            <a:pPr indent="-279400" lvl="0" marL="457200" rtl="0" algn="l">
              <a:spcBef>
                <a:spcPts val="0"/>
              </a:spcBef>
              <a:spcAft>
                <a:spcPts val="0"/>
              </a:spcAft>
              <a:buSzPts val="800"/>
              <a:buAutoNum type="arabicPeriod"/>
            </a:pPr>
            <a:r>
              <a:rPr lang="en" sz="800"/>
              <a:t>Kryściński, Wojciech, et al. "Neural text summarization: A critical evaluation." arXiv preprint arXiv:1908.08960 (2019).</a:t>
            </a:r>
            <a:endParaRPr sz="800"/>
          </a:p>
          <a:p>
            <a:pPr indent="-279400" lvl="0" marL="457200" rtl="0" algn="l">
              <a:spcBef>
                <a:spcPts val="0"/>
              </a:spcBef>
              <a:spcAft>
                <a:spcPts val="0"/>
              </a:spcAft>
              <a:buSzPts val="800"/>
              <a:buAutoNum type="arabicPeriod"/>
            </a:pPr>
            <a:r>
              <a:rPr lang="en" sz="800"/>
              <a:t>Lebanoff, L., Song, K. and Liu, F., 2018. Adapting the neural encoder-decoder framework from single to multi-document summarization. EMNLP 2018.</a:t>
            </a:r>
            <a:endParaRPr sz="800"/>
          </a:p>
          <a:p>
            <a:pPr indent="-279400" lvl="0" marL="457200" rtl="0" algn="l">
              <a:spcBef>
                <a:spcPts val="0"/>
              </a:spcBef>
              <a:spcAft>
                <a:spcPts val="0"/>
              </a:spcAft>
              <a:buSzPts val="800"/>
              <a:buAutoNum type="arabicPeriod"/>
            </a:pPr>
            <a:r>
              <a:rPr lang="en" sz="800"/>
              <a:t>Lin, Chin-Yew. “ROUGE: A Package For Automatic Evaluation Of Summaries.” ACL 2004 (2004).</a:t>
            </a:r>
            <a:endParaRPr sz="800"/>
          </a:p>
          <a:p>
            <a:pPr indent="-279400" lvl="0" marL="457200" rtl="0" algn="l">
              <a:spcBef>
                <a:spcPts val="0"/>
              </a:spcBef>
              <a:spcAft>
                <a:spcPts val="0"/>
              </a:spcAft>
              <a:buSzPts val="800"/>
              <a:buAutoNum type="arabicPeriod"/>
            </a:pPr>
            <a:r>
              <a:rPr lang="en" sz="800"/>
              <a:t>Liu, Peter J., Yu-An Chung, and Jie Ren. "SummAE: Zero-Shot Abstractive Text Summarization using Length-Agnostic Auto-Encoders." arXiv preprint arXiv:1910.00998 (2019).</a:t>
            </a:r>
            <a:endParaRPr sz="800"/>
          </a:p>
          <a:p>
            <a:pPr indent="-279400" lvl="0" marL="457200" rtl="0" algn="l">
              <a:spcBef>
                <a:spcPts val="0"/>
              </a:spcBef>
              <a:spcAft>
                <a:spcPts val="0"/>
              </a:spcAft>
              <a:buSzPts val="800"/>
              <a:buAutoNum type="arabicPeriod"/>
            </a:pPr>
            <a:r>
              <a:rPr lang="en" sz="800"/>
              <a:t>Liu, Peter J., et al. "Generating wikipedia by summarizing long sequences." arXiv preprint arXiv:1801.10198 (2018).</a:t>
            </a:r>
            <a:endParaRPr sz="800"/>
          </a:p>
          <a:p>
            <a:pPr indent="-279400" lvl="0" marL="457200" rtl="0" algn="l">
              <a:spcBef>
                <a:spcPts val="0"/>
              </a:spcBef>
              <a:spcAft>
                <a:spcPts val="0"/>
              </a:spcAft>
              <a:buSzPts val="800"/>
              <a:buAutoNum type="arabicPeriod"/>
            </a:pPr>
            <a:r>
              <a:rPr lang="en" sz="800"/>
              <a:t>Liu, Yang, and Mirella Lapata. "Hierarchical Transformers for Multi-Document Summarization." arXiv preprint arXiv:1905.13164 (2019).</a:t>
            </a:r>
            <a:endParaRPr sz="800"/>
          </a:p>
          <a:p>
            <a:pPr indent="-279400" lvl="0" marL="457200" rtl="0" algn="l">
              <a:spcBef>
                <a:spcPts val="0"/>
              </a:spcBef>
              <a:spcAft>
                <a:spcPts val="0"/>
              </a:spcAft>
              <a:buSzPts val="800"/>
              <a:buAutoNum type="arabicPeriod"/>
            </a:pPr>
            <a:r>
              <a:rPr lang="en" sz="800"/>
              <a:t>Liu, Yang, and Mirella Lapata. "Text summarization with pretrained encoders." arXiv preprint arXiv:1908.08345 (2019).</a:t>
            </a:r>
            <a:endParaRPr sz="800"/>
          </a:p>
          <a:p>
            <a:pPr indent="0" lvl="0" marL="0" rtl="0" algn="l">
              <a:spcBef>
                <a:spcPts val="1600"/>
              </a:spcBef>
              <a:spcAft>
                <a:spcPts val="0"/>
              </a:spcAft>
              <a:buClr>
                <a:schemeClr val="dk1"/>
              </a:buClr>
              <a:buSzPts val="1100"/>
              <a:buFont typeface="Arial"/>
              <a:buNone/>
            </a:pPr>
            <a:r>
              <a:t/>
            </a:r>
            <a:endParaRPr sz="800"/>
          </a:p>
          <a:p>
            <a:pPr indent="0" lvl="0" marL="0" rtl="0" algn="l">
              <a:spcBef>
                <a:spcPts val="1600"/>
              </a:spcBef>
              <a:spcAft>
                <a:spcPts val="1600"/>
              </a:spcAft>
              <a:buNone/>
            </a:pPr>
            <a:r>
              <a:t/>
            </a:r>
            <a:endParaRPr sz="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57" name="Google Shape;457;p73"/>
          <p:cNvSpPr txBox="1"/>
          <p:nvPr>
            <p:ph idx="1" type="body"/>
          </p:nvPr>
        </p:nvSpPr>
        <p:spPr>
          <a:xfrm>
            <a:off x="819150" y="1224525"/>
            <a:ext cx="7505700" cy="3214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222222"/>
              </a:buClr>
              <a:buSzPts val="1000"/>
              <a:buAutoNum type="arabicPeriod"/>
            </a:pPr>
            <a:r>
              <a:rPr lang="en" sz="800"/>
              <a:t>Liu, Yang. "Fine-tune BERT for Extractive Summarization." arXiv preprint arXiv:1903.10318 (2019).</a:t>
            </a:r>
            <a:endParaRPr sz="800"/>
          </a:p>
          <a:p>
            <a:pPr indent="-292100" lvl="0" marL="457200" rtl="0" algn="l">
              <a:spcBef>
                <a:spcPts val="0"/>
              </a:spcBef>
              <a:spcAft>
                <a:spcPts val="0"/>
              </a:spcAft>
              <a:buClr>
                <a:srgbClr val="222222"/>
              </a:buClr>
              <a:buSzPts val="1000"/>
              <a:buAutoNum type="arabicPeriod"/>
            </a:pPr>
            <a:r>
              <a:rPr lang="en" sz="800"/>
              <a:t>Mani, Inderjeet, and M. T. Maybury. "Advances in automated text summarization." (1999): 442p.</a:t>
            </a:r>
            <a:endParaRPr sz="800"/>
          </a:p>
          <a:p>
            <a:pPr indent="-292100" lvl="0" marL="457200" rtl="0" algn="l">
              <a:spcBef>
                <a:spcPts val="0"/>
              </a:spcBef>
              <a:spcAft>
                <a:spcPts val="0"/>
              </a:spcAft>
              <a:buClr>
                <a:srgbClr val="222222"/>
              </a:buClr>
              <a:buSzPts val="1000"/>
              <a:buAutoNum type="arabicPeriod"/>
            </a:pPr>
            <a:r>
              <a:rPr lang="en" sz="800"/>
              <a:t>Marc'Aurelio Ranzato, Sumit Chopra, Michael Auli, Wojciech Zaremba: Sequence Level Training with Recurrent Neural Networks. ICLR 2016 maintained by Schloss Dagstuhl LZI, founded at University of Trier</a:t>
            </a:r>
            <a:endParaRPr sz="800"/>
          </a:p>
          <a:p>
            <a:pPr indent="-292100" lvl="0" marL="457200" rtl="0" algn="l">
              <a:spcBef>
                <a:spcPts val="0"/>
              </a:spcBef>
              <a:spcAft>
                <a:spcPts val="0"/>
              </a:spcAft>
              <a:buClr>
                <a:srgbClr val="222222"/>
              </a:buClr>
              <a:buSzPts val="1000"/>
              <a:buAutoNum type="arabicPeriod"/>
            </a:pPr>
            <a:r>
              <a:rPr lang="en" sz="800"/>
              <a:t>Matthew E. Peters, Mark Neumann, Mohit Iyyer, Matt Gardner, Christopher Clark, Kenton Lee, Luke Zettlemoyer: Deep Contextualized Word Representations. NAACL-HLT 2018: 2227-2237</a:t>
            </a:r>
            <a:endParaRPr sz="800"/>
          </a:p>
          <a:p>
            <a:pPr indent="-292100" lvl="0" marL="457200" rtl="0" algn="l">
              <a:spcBef>
                <a:spcPts val="0"/>
              </a:spcBef>
              <a:spcAft>
                <a:spcPts val="0"/>
              </a:spcAft>
              <a:buClr>
                <a:srgbClr val="222222"/>
              </a:buClr>
              <a:buSzPts val="1000"/>
              <a:buAutoNum type="arabicPeriod"/>
            </a:pPr>
            <a:r>
              <a:rPr lang="en" sz="800"/>
              <a:t>Mike Lewis, Yinhan Liu, Naman Goyal, Marjan Ghazvininejad, Abdelrahman Mohamed, Omer Levy, Ves Stoyanov, Luke Zettlemoyer. “BART: Denoising Sequence-to-Sequence Pre-training for Natural Language Generation, Translation, and Comprehension.” arXiv prepring arXiv:1910.13461 (2019).</a:t>
            </a:r>
            <a:endParaRPr sz="800"/>
          </a:p>
          <a:p>
            <a:pPr indent="-292100" lvl="0" marL="457200" rtl="0" algn="l">
              <a:spcBef>
                <a:spcPts val="0"/>
              </a:spcBef>
              <a:spcAft>
                <a:spcPts val="0"/>
              </a:spcAft>
              <a:buClr>
                <a:srgbClr val="222222"/>
              </a:buClr>
              <a:buSzPts val="1000"/>
              <a:buAutoNum type="arabicPeriod"/>
            </a:pPr>
            <a:r>
              <a:rPr lang="en" sz="800"/>
              <a:t>Narayan, Shashi, Shay B. Cohen, and Mirella Lapata. "Don't Give Me the Details, Just the Summary! Topic-Aware Convolutional Neural Networks for Extreme Summarization." arXiv preprint arXiv:1808.08745 (2018).</a:t>
            </a:r>
            <a:endParaRPr sz="800"/>
          </a:p>
          <a:p>
            <a:pPr indent="-292100" lvl="0" marL="457200" rtl="0" algn="l">
              <a:spcBef>
                <a:spcPts val="0"/>
              </a:spcBef>
              <a:spcAft>
                <a:spcPts val="0"/>
              </a:spcAft>
              <a:buClr>
                <a:srgbClr val="222222"/>
              </a:buClr>
              <a:buSzPts val="1000"/>
              <a:buAutoNum type="arabicPeriod"/>
            </a:pPr>
            <a:r>
              <a:rPr lang="en" sz="800"/>
              <a:t>Ng, Jun-Ping, and Viktoria Abrecht. "Better summarization evaluation with word embeddings for rouge." arXiv preprint arXiv:1508.06034 (2015).</a:t>
            </a:r>
            <a:endParaRPr sz="800"/>
          </a:p>
          <a:p>
            <a:pPr indent="-292100" lvl="0" marL="457200" rtl="0" algn="l">
              <a:spcBef>
                <a:spcPts val="0"/>
              </a:spcBef>
              <a:spcAft>
                <a:spcPts val="0"/>
              </a:spcAft>
              <a:buClr>
                <a:srgbClr val="222222"/>
              </a:buClr>
              <a:buSzPts val="1000"/>
              <a:buAutoNum type="arabicPeriod"/>
            </a:pPr>
            <a:r>
              <a:rPr lang="en" sz="800"/>
              <a:t>Perez-Beltrachini, Laura, Yang Liu, and Mirella Lapata. "Generating Summaries with Topic Templates and Structured Convolutional Decoders." arXiv preprint arXiv:1906.04687 (2019).</a:t>
            </a:r>
            <a:endParaRPr sz="800"/>
          </a:p>
          <a:p>
            <a:pPr indent="-292100" lvl="0" marL="457200" rtl="0" algn="l">
              <a:spcBef>
                <a:spcPts val="0"/>
              </a:spcBef>
              <a:spcAft>
                <a:spcPts val="0"/>
              </a:spcAft>
              <a:buClr>
                <a:srgbClr val="222222"/>
              </a:buClr>
              <a:buSzPts val="1000"/>
              <a:buAutoNum type="arabicPeriod"/>
            </a:pPr>
            <a:r>
              <a:rPr lang="en" sz="800"/>
              <a:t>Peyrard, Maxime. "Studying Summarization Evaluation Metrics in the Appropriate Scoring Range." Proceedings of the 57th Annual Meeting of the Association for Computational Linguistics. 2019.</a:t>
            </a:r>
            <a:endParaRPr sz="800"/>
          </a:p>
          <a:p>
            <a:pPr indent="-292100" lvl="0" marL="457200" rtl="0" algn="l">
              <a:spcBef>
                <a:spcPts val="0"/>
              </a:spcBef>
              <a:spcAft>
                <a:spcPts val="0"/>
              </a:spcAft>
              <a:buClr>
                <a:srgbClr val="222222"/>
              </a:buClr>
              <a:buSzPts val="1000"/>
              <a:buAutoNum type="arabicPeriod"/>
            </a:pPr>
            <a:r>
              <a:rPr lang="en" sz="800"/>
              <a:t>Rada Mihalcea, Paul Tarau: TextRank: Bringing Order into Text. EMNLP 2004: 404-411</a:t>
            </a:r>
            <a:endParaRPr sz="800"/>
          </a:p>
          <a:p>
            <a:pPr indent="-292100" lvl="0" marL="457200" rtl="0" algn="l">
              <a:spcBef>
                <a:spcPts val="0"/>
              </a:spcBef>
              <a:spcAft>
                <a:spcPts val="0"/>
              </a:spcAft>
              <a:buClr>
                <a:srgbClr val="222222"/>
              </a:buClr>
              <a:buSzPts val="1000"/>
              <a:buAutoNum type="arabicPeriod"/>
            </a:pPr>
            <a:r>
              <a:rPr lang="en" sz="800"/>
              <a:t>Raffel, Colin, et al. "Exploring the Limits of Transfer Learning with a Unified Text-to-Text Transformer." arXiv preprint arXiv:1910.10683 (2019).</a:t>
            </a:r>
            <a:endParaRPr sz="800"/>
          </a:p>
          <a:p>
            <a:pPr indent="-292100" lvl="0" marL="457200" rtl="0" algn="l">
              <a:spcBef>
                <a:spcPts val="0"/>
              </a:spcBef>
              <a:spcAft>
                <a:spcPts val="0"/>
              </a:spcAft>
              <a:buClr>
                <a:srgbClr val="222222"/>
              </a:buClr>
              <a:buSzPts val="1000"/>
              <a:buAutoNum type="arabicPeriod"/>
            </a:pPr>
            <a:r>
              <a:rPr lang="en" sz="800"/>
              <a:t>Ramakrishna Vedantam, C. Lawrence Zitnick, Devi Parikh: CIDEr: Consensus-based image description evaluation. CVPR 2015: 4566-4575</a:t>
            </a:r>
            <a:endParaRPr sz="800"/>
          </a:p>
          <a:p>
            <a:pPr indent="-292100" lvl="0" marL="457200" rtl="0" algn="l">
              <a:spcBef>
                <a:spcPts val="0"/>
              </a:spcBef>
              <a:spcAft>
                <a:spcPts val="0"/>
              </a:spcAft>
              <a:buClr>
                <a:srgbClr val="222222"/>
              </a:buClr>
              <a:buSzPts val="1000"/>
              <a:buAutoNum type="arabicPeriod"/>
            </a:pPr>
            <a:r>
              <a:rPr lang="en" sz="800"/>
              <a:t>Ramesh Nallapati, Bowen Zhou, Cícero Nogueira dos Santos, Çaglar Gülçehre, Bing Xiang: Abstractive Text Summarization using Sequence-to-sequence RNNs and Beyond. CoNLL 2016: 280-290</a:t>
            </a:r>
            <a:endParaRPr sz="800"/>
          </a:p>
          <a:p>
            <a:pPr indent="-292100" lvl="0" marL="457200" rtl="0" algn="l">
              <a:spcBef>
                <a:spcPts val="0"/>
              </a:spcBef>
              <a:spcAft>
                <a:spcPts val="0"/>
              </a:spcAft>
              <a:buClr>
                <a:srgbClr val="222222"/>
              </a:buClr>
              <a:buSzPts val="1000"/>
              <a:buAutoNum type="arabicPeriod"/>
            </a:pPr>
            <a:r>
              <a:rPr lang="en" sz="800"/>
              <a:t>Ramesh Nallapati, Feifei Zhai, Bowen Zhou: SummaRuNNer: A Recurrent Neural Network Based Sequence Model for Extractive Summarization of Documents. AAAI 2017: 3075-3081</a:t>
            </a:r>
            <a:endParaRPr sz="800"/>
          </a:p>
          <a:p>
            <a:pPr indent="-292100" lvl="0" marL="457200" rtl="0" algn="l">
              <a:spcBef>
                <a:spcPts val="0"/>
              </a:spcBef>
              <a:spcAft>
                <a:spcPts val="0"/>
              </a:spcAft>
              <a:buClr>
                <a:srgbClr val="222222"/>
              </a:buClr>
              <a:buSzPts val="1000"/>
              <a:buAutoNum type="arabicPeriod"/>
            </a:pPr>
            <a:r>
              <a:rPr lang="en" sz="800"/>
              <a:t>Ratish Puduppully, Li Dong, Mirella Lapata: Data-to-Text Generation with Content Selection and Planning. CoRR abs/1809.00582 (2018)</a:t>
            </a:r>
            <a:endParaRPr sz="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63" name="Google Shape;463;p74"/>
          <p:cNvSpPr txBox="1"/>
          <p:nvPr>
            <p:ph idx="1" type="body"/>
          </p:nvPr>
        </p:nvSpPr>
        <p:spPr>
          <a:xfrm>
            <a:off x="819150" y="1480825"/>
            <a:ext cx="7505700" cy="29580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en" sz="800"/>
              <a:t>Richard S. Sutton, David A. McAllester, Satinder P. Singh, Yishay Mansour: Policy Gradient Methods for Reinforcement Learning with Function Approximation. NIPS 1999: 1057-1063</a:t>
            </a:r>
            <a:endParaRPr sz="800"/>
          </a:p>
          <a:p>
            <a:pPr indent="-279400" lvl="0" marL="457200" rtl="0" algn="l">
              <a:spcBef>
                <a:spcPts val="0"/>
              </a:spcBef>
              <a:spcAft>
                <a:spcPts val="0"/>
              </a:spcAft>
              <a:buSzPts val="800"/>
              <a:buAutoNum type="arabicPeriod"/>
            </a:pPr>
            <a:r>
              <a:rPr lang="en" sz="800"/>
              <a:t>Romain Paulus, Caiming Xiong, Richard Socher: A Deep Reinforced Model for Abstractive Summarization. ICLR 2018</a:t>
            </a:r>
            <a:endParaRPr sz="800"/>
          </a:p>
          <a:p>
            <a:pPr indent="-279400" lvl="0" marL="457200" rtl="0" algn="l">
              <a:spcBef>
                <a:spcPts val="0"/>
              </a:spcBef>
              <a:spcAft>
                <a:spcPts val="0"/>
              </a:spcAft>
              <a:buSzPts val="800"/>
              <a:buAutoNum type="arabicPeriod"/>
            </a:pPr>
            <a:r>
              <a:rPr lang="en" sz="800"/>
              <a:t>Ronald J. Williams: Simple Statistical Gradient-Following Algorithms for Connectionist Reinforcement Learning. Machine Learning 8: 229-256 (1992) 1990</a:t>
            </a:r>
            <a:endParaRPr sz="800"/>
          </a:p>
          <a:p>
            <a:pPr indent="-279400" lvl="0" marL="457200" rtl="0" algn="l">
              <a:spcBef>
                <a:spcPts val="0"/>
              </a:spcBef>
              <a:spcAft>
                <a:spcPts val="0"/>
              </a:spcAft>
              <a:buSzPts val="800"/>
              <a:buAutoNum type="arabicPeriod"/>
            </a:pPr>
            <a:r>
              <a:rPr lang="en" sz="800"/>
              <a:t>Rush, Alexander M., Sumit Chopra, and Jason Weston. "A neural attention model for abstractive sentence summarization." arXiv preprint arXiv:1509.00685 (2015).</a:t>
            </a:r>
            <a:endParaRPr sz="800"/>
          </a:p>
          <a:p>
            <a:pPr indent="-279400" lvl="0" marL="457200" rtl="0" algn="l">
              <a:spcBef>
                <a:spcPts val="0"/>
              </a:spcBef>
              <a:spcAft>
                <a:spcPts val="0"/>
              </a:spcAft>
              <a:buSzPts val="800"/>
              <a:buAutoNum type="arabicPeriod"/>
            </a:pPr>
            <a:r>
              <a:rPr lang="en" sz="800"/>
              <a:t>Sandhaus, Evan. The New York Times Annotated Corpus LDC2008T19. DVD. Philadelphia: Linguistic Data Consortium, 2008.</a:t>
            </a:r>
            <a:endParaRPr sz="800"/>
          </a:p>
          <a:p>
            <a:pPr indent="-279400" lvl="0" marL="457200" rtl="0" algn="l">
              <a:spcBef>
                <a:spcPts val="0"/>
              </a:spcBef>
              <a:spcAft>
                <a:spcPts val="0"/>
              </a:spcAft>
              <a:buSzPts val="800"/>
              <a:buAutoNum type="arabicPeriod"/>
            </a:pPr>
            <a:r>
              <a:rPr lang="en" sz="800"/>
              <a:t>Sebastian Gehrmann, Yuntian Deng, Alexander M. Rush: Bottom-Up Abstractive Summarization. EMNLP 2018: 4098-4109</a:t>
            </a:r>
            <a:endParaRPr sz="800"/>
          </a:p>
          <a:p>
            <a:pPr indent="-279400" lvl="0" marL="457200" rtl="0" algn="l">
              <a:spcBef>
                <a:spcPts val="0"/>
              </a:spcBef>
              <a:spcAft>
                <a:spcPts val="0"/>
              </a:spcAft>
              <a:buSzPts val="800"/>
              <a:buAutoNum type="arabicPeriod"/>
            </a:pPr>
            <a:r>
              <a:rPr lang="en" sz="800"/>
              <a:t>Sepp Hochreiter, Jürgen Schmidhuber: Long Short-Term Memory. Neural Computation 9(8): 1735-1780 (1997) maintained by Schloss Dagstuhl LZI, founded at University of Trier</a:t>
            </a:r>
            <a:endParaRPr sz="800"/>
          </a:p>
          <a:p>
            <a:pPr indent="-279400" lvl="0" marL="457200" rtl="0" algn="l">
              <a:spcBef>
                <a:spcPts val="0"/>
              </a:spcBef>
              <a:spcAft>
                <a:spcPts val="0"/>
              </a:spcAft>
              <a:buSzPts val="800"/>
              <a:buAutoNum type="arabicPeriod"/>
            </a:pPr>
            <a:r>
              <a:rPr lang="en" sz="800"/>
              <a:t>ShafieiBavani, Elaheh, et al. "A Graph-theoretic Summary Evaluation for ROUGE." Proceedings of the 2018 Conference on Empirical Methods in Natural Language Processing. 2018.</a:t>
            </a:r>
            <a:endParaRPr sz="800"/>
          </a:p>
          <a:p>
            <a:pPr indent="-279400" lvl="0" marL="457200" rtl="0" algn="l">
              <a:spcBef>
                <a:spcPts val="0"/>
              </a:spcBef>
              <a:spcAft>
                <a:spcPts val="0"/>
              </a:spcAft>
              <a:buSzPts val="800"/>
              <a:buAutoNum type="arabicPeriod"/>
            </a:pPr>
            <a:r>
              <a:rPr lang="en" sz="800"/>
              <a:t>Sharma, Eva, Chen Li, and Lu Wang. "BIGPATENT: A Large-Scale Dataset for Abstractive and Coherent Summarization." arXiv preprint arXiv:1906.03741 (2019).</a:t>
            </a:r>
            <a:endParaRPr sz="800"/>
          </a:p>
          <a:p>
            <a:pPr indent="-279400" lvl="0" marL="457200" rtl="0" algn="l">
              <a:spcBef>
                <a:spcPts val="0"/>
              </a:spcBef>
              <a:spcAft>
                <a:spcPts val="0"/>
              </a:spcAft>
              <a:buSzPts val="800"/>
              <a:buAutoNum type="arabicPeriod"/>
            </a:pPr>
            <a:r>
              <a:rPr lang="en" sz="800"/>
              <a:t>Shashi, Narayan, and Andreas Vlachos. "HighRES: Highlight-based Reference-less Evaluation of Summarization." (2019).</a:t>
            </a:r>
            <a:endParaRPr sz="800"/>
          </a:p>
          <a:p>
            <a:pPr indent="-279400" lvl="0" marL="457200" rtl="0" algn="l">
              <a:spcBef>
                <a:spcPts val="0"/>
              </a:spcBef>
              <a:spcAft>
                <a:spcPts val="0"/>
              </a:spcAft>
              <a:buSzPts val="800"/>
              <a:buAutoNum type="arabicPeriod"/>
            </a:pPr>
            <a:r>
              <a:rPr lang="en" sz="800"/>
              <a:t>Song, Kaitao, et al. "Mass: Masked sequence to sequence pre-training for language generation." arXiv preprint arXiv:1905.02450 (2019).</a:t>
            </a:r>
            <a:endParaRPr sz="800"/>
          </a:p>
          <a:p>
            <a:pPr indent="-279400" lvl="0" marL="457200" rtl="0" algn="l">
              <a:spcBef>
                <a:spcPts val="0"/>
              </a:spcBef>
              <a:spcAft>
                <a:spcPts val="0"/>
              </a:spcAft>
              <a:buSzPts val="800"/>
              <a:buAutoNum type="arabicPeriod"/>
            </a:pPr>
            <a:r>
              <a:rPr lang="en" sz="800"/>
              <a:t>Steven J. Rennie, Etienne Marcheret, Youssef Mroueh, Jarret Ross, Vaibhava Goel: Self-Critical Sequence Training for Image Captioning. CVPR 2017: 1179-1195</a:t>
            </a:r>
            <a:endParaRPr sz="800"/>
          </a:p>
          <a:p>
            <a:pPr indent="-279400" lvl="0" marL="457200" rtl="0" algn="l">
              <a:spcBef>
                <a:spcPts val="0"/>
              </a:spcBef>
              <a:spcAft>
                <a:spcPts val="0"/>
              </a:spcAft>
              <a:buSzPts val="800"/>
              <a:buAutoNum type="arabicPeriod"/>
            </a:pPr>
            <a:r>
              <a:rPr lang="en" sz="800"/>
              <a:t>Svetlana Kiritchenko, Saif Mohammad: Best-Worst Scaling More Reliable than Rating Scales: A Case Study on Sentiment Intensity Annotation. ACL (2) 2017: 465-470</a:t>
            </a:r>
            <a:endParaRPr sz="800"/>
          </a:p>
          <a:p>
            <a:pPr indent="-279400" lvl="0" marL="457200" rtl="0" algn="l">
              <a:spcBef>
                <a:spcPts val="0"/>
              </a:spcBef>
              <a:spcAft>
                <a:spcPts val="0"/>
              </a:spcAft>
              <a:buSzPts val="800"/>
              <a:buAutoNum type="arabicPeriod"/>
            </a:pPr>
            <a:r>
              <a:rPr lang="en" sz="800"/>
              <a:t>Tomas Mikolov, Ilya Sutskever, Kai Chen, Gregory S. Corrado, Jeffrey Dean: Distributed Representations of Words and Phrases and their Compositionality. NIPS 2013: 3111-3119</a:t>
            </a:r>
            <a:endParaRPr sz="800"/>
          </a:p>
          <a:p>
            <a:pPr indent="-279400" lvl="0" marL="457200" rtl="0" algn="l">
              <a:spcBef>
                <a:spcPts val="0"/>
              </a:spcBef>
              <a:spcAft>
                <a:spcPts val="0"/>
              </a:spcAft>
              <a:buSzPts val="800"/>
              <a:buAutoNum type="arabicPeriod"/>
            </a:pPr>
            <a:r>
              <a:rPr lang="en" sz="800"/>
              <a:t>Ulrich, Jan, Gabriel Murray, and Giuseppe Carenini. "A publicly available annotated corpus for supervised email summarization." Proc. of aaai email-2008 workshop, chicago, usa. 2008.</a:t>
            </a:r>
            <a:endParaRPr sz="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469" name="Google Shape;469;p75"/>
          <p:cNvSpPr txBox="1"/>
          <p:nvPr>
            <p:ph idx="1" type="body"/>
          </p:nvPr>
        </p:nvSpPr>
        <p:spPr>
          <a:xfrm>
            <a:off x="516300" y="1092750"/>
            <a:ext cx="7505700" cy="29580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rgbClr val="222222"/>
              </a:buClr>
              <a:buSzPts val="1100"/>
              <a:buFont typeface="Times New Roman"/>
              <a:buAutoNum type="arabicPeriod"/>
            </a:pPr>
            <a:r>
              <a:rPr lang="en" sz="800"/>
              <a:t>Vincent, Pascal, et al. "Extracting and composing robust features with denoising autoencoders." Proceedings of the 25th international conference on Machine learning. ACM, 2008.</a:t>
            </a:r>
            <a:endParaRPr sz="800"/>
          </a:p>
          <a:p>
            <a:pPr indent="-298450" lvl="0" marL="457200" rtl="0" algn="just">
              <a:spcBef>
                <a:spcPts val="0"/>
              </a:spcBef>
              <a:spcAft>
                <a:spcPts val="0"/>
              </a:spcAft>
              <a:buClr>
                <a:srgbClr val="222222"/>
              </a:buClr>
              <a:buSzPts val="1100"/>
              <a:buFont typeface="Times New Roman"/>
              <a:buAutoNum type="arabicPeriod"/>
            </a:pPr>
            <a:r>
              <a:rPr lang="en" sz="800"/>
              <a:t>Xingxing Zhang, Furu Wei, Ming Zhou. “HIBERT: Document Level Pre-training of Hierarchical Bidirectional Transformers for Document Summarization.” arXiv preprint arXiv:1905.06566 (2019).</a:t>
            </a:r>
            <a:endParaRPr sz="800"/>
          </a:p>
          <a:p>
            <a:pPr indent="-298450" lvl="0" marL="457200" rtl="0" algn="just">
              <a:spcBef>
                <a:spcPts val="0"/>
              </a:spcBef>
              <a:spcAft>
                <a:spcPts val="0"/>
              </a:spcAft>
              <a:buClr>
                <a:srgbClr val="222222"/>
              </a:buClr>
              <a:buSzPts val="1100"/>
              <a:buFont typeface="Times New Roman"/>
              <a:buAutoNum type="arabicPeriod"/>
            </a:pPr>
            <a:r>
              <a:rPr lang="en" sz="800"/>
              <a:t>Yasunaga, Michihiro, et al. "Graph-based neural multi-document summarization." arXiv preprint arXiv:1706.06681 (2017).</a:t>
            </a:r>
            <a:endParaRPr sz="800"/>
          </a:p>
          <a:p>
            <a:pPr indent="-298450" lvl="0" marL="457200" rtl="0" algn="just">
              <a:spcBef>
                <a:spcPts val="0"/>
              </a:spcBef>
              <a:spcAft>
                <a:spcPts val="0"/>
              </a:spcAft>
              <a:buClr>
                <a:srgbClr val="222222"/>
              </a:buClr>
              <a:buSzPts val="1100"/>
              <a:buFont typeface="Times New Roman"/>
              <a:buAutoNum type="arabicPeriod"/>
            </a:pPr>
            <a:r>
              <a:rPr lang="en" sz="800"/>
              <a:t>Yasunaga, Michihiro, et al. "ScisummNet: A large annotated corpus and content-impact models for scientific paper summarization with citation networks." Proceedings of the AAAI Conference on Artificial Intelligence. Vol. 33. 2019.</a:t>
            </a:r>
            <a:endParaRPr sz="800"/>
          </a:p>
          <a:p>
            <a:pPr indent="-298450" lvl="0" marL="457200" rtl="0" algn="just">
              <a:spcBef>
                <a:spcPts val="0"/>
              </a:spcBef>
              <a:spcAft>
                <a:spcPts val="0"/>
              </a:spcAft>
              <a:buClr>
                <a:srgbClr val="222222"/>
              </a:buClr>
              <a:buSzPts val="1100"/>
              <a:buFont typeface="Times New Roman"/>
              <a:buAutoNum type="arabicPeriod"/>
            </a:pPr>
            <a:r>
              <a:rPr lang="en" sz="800"/>
              <a:t>Yonghui Wu, Mike Schuster, Zhifeng Chen, Quoc V. Le, Mohammad Norouzi, Wolfgang Macherey, Maxim Krikun, Yuan Cao, Qin Gao, Klaus Macherey, Jeff Klingner, Apurva Shah, Melvin Johnson, Xiaobing Liu, Lukasz Kaiser, Stephan Gouws, Yoshikiyo Kato, Taku Kudo, Hideto Kazawa, Keith Stevens, George Kurian, Nishant Patil, Wei Wang, Cliff Young, Jason Smith, Jason Riesa, Alex Rudnick, Oriol Vinyals, Greg Corrado, Macduff Hughes, Jeffrey Dean: Google's Neural Machine Translation System: Bridging the Gap between Human and Machine Translation. CoRR abs/1609.08144 (2016)</a:t>
            </a:r>
            <a:endParaRPr sz="800"/>
          </a:p>
          <a:p>
            <a:pPr indent="-298450" lvl="0" marL="457200" rtl="0" algn="just">
              <a:spcBef>
                <a:spcPts val="0"/>
              </a:spcBef>
              <a:spcAft>
                <a:spcPts val="0"/>
              </a:spcAft>
              <a:buClr>
                <a:srgbClr val="222222"/>
              </a:buClr>
              <a:buSzPts val="1100"/>
              <a:buFont typeface="Times New Roman"/>
              <a:buAutoNum type="arabicPeriod"/>
            </a:pPr>
            <a:r>
              <a:rPr lang="en" sz="800"/>
              <a:t>Yue Dong, Yikang Shen, Eric Crawford, Herke van Hoof, Jackie Chi Kit Cheung: BanditSum: Extractive Summarization as a Contextual Bandit. EMNLP 2018: 3739-3748</a:t>
            </a:r>
            <a:endParaRPr sz="800"/>
          </a:p>
          <a:p>
            <a:pPr indent="-298450" lvl="0" marL="457200" rtl="0" algn="just">
              <a:spcBef>
                <a:spcPts val="0"/>
              </a:spcBef>
              <a:spcAft>
                <a:spcPts val="0"/>
              </a:spcAft>
              <a:buClr>
                <a:srgbClr val="222222"/>
              </a:buClr>
              <a:buSzPts val="1100"/>
              <a:buFont typeface="Times New Roman"/>
              <a:buAutoNum type="arabicPeriod"/>
            </a:pPr>
            <a:r>
              <a:rPr lang="en" sz="800"/>
              <a:t>Zhang, J., Tan, J. and Wan, X., 2018. Towards a neural network approach to abstractive multi-document summarization. arXiv preprint arXiv:1804.09010.</a:t>
            </a:r>
            <a:endParaRPr sz="800"/>
          </a:p>
          <a:p>
            <a:pPr indent="-298450" lvl="0" marL="457200" rtl="0" algn="just">
              <a:spcBef>
                <a:spcPts val="0"/>
              </a:spcBef>
              <a:spcAft>
                <a:spcPts val="0"/>
              </a:spcAft>
              <a:buClr>
                <a:srgbClr val="222222"/>
              </a:buClr>
              <a:buSzPts val="1100"/>
              <a:buFont typeface="Times New Roman"/>
              <a:buAutoNum type="arabicPeriod"/>
            </a:pPr>
            <a:r>
              <a:rPr lang="en" sz="800"/>
              <a:t>Zhang, Rui, and Joel Tetreault. "This Email Could Save Your Life: Introducing the Task of Email Subject Line Generation." arXiv preprint arXiv:1906.03497 (2019).</a:t>
            </a:r>
            <a:endParaRPr sz="800"/>
          </a:p>
          <a:p>
            <a:pPr indent="-298450" lvl="0" marL="457200" rtl="0" algn="just">
              <a:spcBef>
                <a:spcPts val="0"/>
              </a:spcBef>
              <a:spcAft>
                <a:spcPts val="0"/>
              </a:spcAft>
              <a:buClr>
                <a:srgbClr val="222222"/>
              </a:buClr>
              <a:buSzPts val="1100"/>
              <a:buFont typeface="Times New Roman"/>
              <a:buAutoNum type="arabicPeriod"/>
            </a:pPr>
            <a:r>
              <a:rPr lang="en" sz="800"/>
              <a:t>Zhang, Weiwei, Jackie Chi Kit Cheung, and Joel Oren. "Generating Character Descriptions for Automatic Summarization of Fiction." Proceedings of the AAAI Conference on Artificial Intelligence. Vol. 33. 2019.</a:t>
            </a:r>
            <a:endParaRPr sz="800"/>
          </a:p>
          <a:p>
            <a:pPr indent="-298450" lvl="0" marL="457200" rtl="0" algn="just">
              <a:spcBef>
                <a:spcPts val="0"/>
              </a:spcBef>
              <a:spcAft>
                <a:spcPts val="0"/>
              </a:spcAft>
              <a:buClr>
                <a:srgbClr val="222222"/>
              </a:buClr>
              <a:buSzPts val="1100"/>
              <a:buFont typeface="Times New Roman"/>
              <a:buAutoNum type="arabicPeriod"/>
            </a:pPr>
            <a:r>
              <a:rPr lang="en" sz="800"/>
              <a:t>Zhong, Ming, et al. "Searching for Effective Neural Extractive Summarization: What Works and What's Next." arXiv preprint arXiv:1907.03491 (2019).</a:t>
            </a:r>
            <a:endParaRPr sz="800"/>
          </a:p>
          <a:p>
            <a:pPr indent="-279400" lvl="0" marL="457200" rtl="0" algn="just">
              <a:spcBef>
                <a:spcPts val="0"/>
              </a:spcBef>
              <a:spcAft>
                <a:spcPts val="0"/>
              </a:spcAft>
              <a:buSzPts val="800"/>
              <a:buAutoNum type="arabicPeriod"/>
            </a:pPr>
            <a:r>
              <a:rPr lang="en" sz="800"/>
              <a:t>Zheng, Hao, and Mirella Lapata. "Sentence centrality revisited for unsupervised summarization." arXiv preprint arXiv:1906.03508 (2019).</a:t>
            </a:r>
            <a:endParaRPr sz="800"/>
          </a:p>
          <a:p>
            <a:pPr indent="-279400" lvl="0" marL="457200" rtl="0" algn="just">
              <a:spcBef>
                <a:spcPts val="0"/>
              </a:spcBef>
              <a:spcAft>
                <a:spcPts val="0"/>
              </a:spcAft>
              <a:buSzPts val="800"/>
              <a:buAutoNum type="arabicPeriod"/>
            </a:pPr>
            <a:r>
              <a:rPr lang="en" sz="800"/>
              <a:t>Zhang, Jingqing, et al. "Pegasus: Pre-training with extracted gap-sentences for abstractive summarization." arXiv preprint arXiv:1912.08777 (2019).</a:t>
            </a:r>
            <a:endParaRPr sz="800"/>
          </a:p>
          <a:p>
            <a:pPr indent="-279400" lvl="0" marL="457200" rtl="0" algn="just">
              <a:spcBef>
                <a:spcPts val="0"/>
              </a:spcBef>
              <a:spcAft>
                <a:spcPts val="0"/>
              </a:spcAft>
              <a:buSzPts val="800"/>
              <a:buAutoNum type="arabicPeriod"/>
            </a:pPr>
            <a:r>
              <a:rPr lang="en" sz="800"/>
              <a:t>Zhao, Yao, Mohammad Saleh, and Peter J. Liu. "SEAL: Segment-wise Extractive-Abstractive Long-form Text Summarization." arXiv preprint arXiv:2006.10213 (2020).</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approaches</a:t>
            </a:r>
            <a:endParaRPr/>
          </a:p>
        </p:txBody>
      </p:sp>
      <p:sp>
        <p:nvSpPr>
          <p:cNvPr id="115" name="Google Shape;115;p19"/>
          <p:cNvSpPr txBox="1"/>
          <p:nvPr>
            <p:ph idx="1" type="body"/>
          </p:nvPr>
        </p:nvSpPr>
        <p:spPr>
          <a:xfrm>
            <a:off x="583675" y="1225000"/>
            <a:ext cx="7505700" cy="2866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b="1" lang="en" sz="1200"/>
              <a:t>MMR</a:t>
            </a:r>
            <a:r>
              <a:rPr lang="en" sz="1200"/>
              <a:t> (Carbonell and Goldstein, 1998)</a:t>
            </a:r>
            <a:endParaRPr sz="1200"/>
          </a:p>
          <a:p>
            <a:pPr indent="-304800" lvl="1" marL="914400" rtl="0" algn="l">
              <a:lnSpc>
                <a:spcPct val="200000"/>
              </a:lnSpc>
              <a:spcBef>
                <a:spcPts val="0"/>
              </a:spcBef>
              <a:spcAft>
                <a:spcPts val="0"/>
              </a:spcAft>
              <a:buSzPts val="1200"/>
              <a:buChar char="○"/>
            </a:pPr>
            <a:r>
              <a:rPr lang="en" sz="1200"/>
              <a:t>Balances relevance and novelty in relation to current output</a:t>
            </a:r>
            <a:endParaRPr sz="1200"/>
          </a:p>
          <a:p>
            <a:pPr indent="-304800" lvl="1" marL="914400" rtl="0" algn="l">
              <a:lnSpc>
                <a:spcPct val="200000"/>
              </a:lnSpc>
              <a:spcBef>
                <a:spcPts val="0"/>
              </a:spcBef>
              <a:spcAft>
                <a:spcPts val="0"/>
              </a:spcAft>
              <a:buSzPts val="1200"/>
              <a:buChar char="○"/>
            </a:pPr>
            <a:r>
              <a:rPr lang="en" sz="1200"/>
              <a:t>	</a:t>
            </a:r>
            <a:endParaRPr sz="1200"/>
          </a:p>
          <a:p>
            <a:pPr indent="-304800" lvl="0" marL="457200" rtl="0" algn="l">
              <a:lnSpc>
                <a:spcPct val="200000"/>
              </a:lnSpc>
              <a:spcBef>
                <a:spcPts val="0"/>
              </a:spcBef>
              <a:spcAft>
                <a:spcPts val="0"/>
              </a:spcAft>
              <a:buSzPts val="1200"/>
              <a:buChar char="●"/>
            </a:pPr>
            <a:r>
              <a:rPr b="1" lang="en" sz="1200"/>
              <a:t>Submodularity</a:t>
            </a:r>
            <a:r>
              <a:rPr lang="en" sz="1200"/>
              <a:t> (Lin and Bilmes, 2011)</a:t>
            </a:r>
            <a:endParaRPr sz="1200"/>
          </a:p>
          <a:p>
            <a:pPr indent="-304800" lvl="1" marL="914400" rtl="0" algn="l">
              <a:lnSpc>
                <a:spcPct val="200000"/>
              </a:lnSpc>
              <a:spcBef>
                <a:spcPts val="0"/>
              </a:spcBef>
              <a:spcAft>
                <a:spcPts val="0"/>
              </a:spcAft>
              <a:buSzPts val="1200"/>
              <a:buChar char="○"/>
            </a:pPr>
            <a:r>
              <a:rPr lang="en" sz="1200"/>
              <a:t>MMR is submodular; ROUGE-N is monotone submodular</a:t>
            </a:r>
            <a:endParaRPr sz="1200"/>
          </a:p>
          <a:p>
            <a:pPr indent="-304800" lvl="0" marL="457200" rtl="0" algn="l">
              <a:lnSpc>
                <a:spcPct val="200000"/>
              </a:lnSpc>
              <a:spcBef>
                <a:spcPts val="0"/>
              </a:spcBef>
              <a:spcAft>
                <a:spcPts val="0"/>
              </a:spcAft>
              <a:buSzPts val="1200"/>
              <a:buChar char="●"/>
            </a:pPr>
            <a:r>
              <a:rPr b="1" lang="en" sz="1200"/>
              <a:t>Determinantal Point Processes</a:t>
            </a:r>
            <a:r>
              <a:rPr lang="en" sz="1200"/>
              <a:t> (Kulesza and Taskar, 2011, 2012)</a:t>
            </a:r>
            <a:endParaRPr sz="1200"/>
          </a:p>
          <a:p>
            <a:pPr indent="-304800" lvl="1" marL="914400" rtl="0" algn="l">
              <a:lnSpc>
                <a:spcPct val="200000"/>
              </a:lnSpc>
              <a:spcBef>
                <a:spcPts val="0"/>
              </a:spcBef>
              <a:spcAft>
                <a:spcPts val="0"/>
              </a:spcAft>
              <a:buSzPts val="1200"/>
              <a:buChar char="○"/>
            </a:pPr>
            <a:r>
              <a:rPr lang="en" sz="1200"/>
              <a:t>Capture negative correlations, diversity</a:t>
            </a:r>
            <a:endParaRPr sz="1200"/>
          </a:p>
          <a:p>
            <a:pPr indent="-304800" lvl="0" marL="457200" rtl="0" algn="l">
              <a:lnSpc>
                <a:spcPct val="200000"/>
              </a:lnSpc>
              <a:spcBef>
                <a:spcPts val="0"/>
              </a:spcBef>
              <a:spcAft>
                <a:spcPts val="0"/>
              </a:spcAft>
              <a:buSzPts val="1200"/>
              <a:buChar char="●"/>
            </a:pPr>
            <a:r>
              <a:rPr b="1" lang="en" sz="1200"/>
              <a:t>Graph-based methods</a:t>
            </a:r>
            <a:r>
              <a:rPr lang="en" sz="1200"/>
              <a:t> (Textrank: Mihalcea and Tarau, 2004; Lexrank: Erkan and Radev, 2004) </a:t>
            </a:r>
            <a:endParaRPr sz="1200"/>
          </a:p>
          <a:p>
            <a:pPr indent="-304800" lvl="1" marL="914400" rtl="0" algn="l">
              <a:lnSpc>
                <a:spcPct val="200000"/>
              </a:lnSpc>
              <a:spcBef>
                <a:spcPts val="0"/>
              </a:spcBef>
              <a:spcAft>
                <a:spcPts val="0"/>
              </a:spcAft>
              <a:buSzPts val="1200"/>
              <a:buChar char="○"/>
            </a:pPr>
            <a:r>
              <a:rPr lang="en" sz="1200"/>
              <a:t>Define edges between words/sentences and use centrality to output summaries</a:t>
            </a:r>
            <a:endParaRPr sz="1200"/>
          </a:p>
          <a:p>
            <a:pPr indent="0" lvl="0" marL="457200" rtl="0" algn="l">
              <a:lnSpc>
                <a:spcPct val="200000"/>
              </a:lnSpc>
              <a:spcBef>
                <a:spcPts val="1600"/>
              </a:spcBef>
              <a:spcAft>
                <a:spcPts val="1600"/>
              </a:spcAft>
              <a:buNone/>
            </a:pPr>
            <a:r>
              <a:t/>
            </a:r>
            <a:endParaRPr sz="1200"/>
          </a:p>
        </p:txBody>
      </p:sp>
      <p:pic>
        <p:nvPicPr>
          <p:cNvPr id="116" name="Google Shape;116;p19"/>
          <p:cNvPicPr preferRelativeResize="0"/>
          <p:nvPr/>
        </p:nvPicPr>
        <p:blipFill>
          <a:blip r:embed="rId3">
            <a:alphaModFix/>
          </a:blip>
          <a:stretch>
            <a:fillRect/>
          </a:stretch>
        </p:blipFill>
        <p:spPr>
          <a:xfrm>
            <a:off x="1701873" y="2015175"/>
            <a:ext cx="6597099" cy="23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(neural) approaches</a:t>
            </a:r>
            <a:endParaRPr/>
          </a:p>
        </p:txBody>
      </p:sp>
      <p:sp>
        <p:nvSpPr>
          <p:cNvPr id="122" name="Google Shape;122;p20"/>
          <p:cNvSpPr txBox="1"/>
          <p:nvPr>
            <p:ph idx="1" type="body"/>
          </p:nvPr>
        </p:nvSpPr>
        <p:spPr>
          <a:xfrm>
            <a:off x="2158450" y="1058225"/>
            <a:ext cx="2171700" cy="1889700"/>
          </a:xfrm>
          <a:prstGeom prst="rect">
            <a:avLst/>
          </a:prstGeom>
        </p:spPr>
        <p:txBody>
          <a:bodyPr anchorCtr="0" anchor="t" bIns="91425" lIns="91425" spcFirstLastPara="1" rIns="91425" wrap="square" tIns="91425">
            <a:noAutofit/>
          </a:bodyPr>
          <a:lstStyle/>
          <a:p>
            <a:pPr indent="17145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Extractive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Nallapati et al., 2016b</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Cheng et al., 2016</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Narayan et al., 2018</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Kedzie et al., 2018</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Dong et al., 2018</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Zhong et al., 2019</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Zhang et al., 2019</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Liu 2019</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sz="1200"/>
          </a:p>
        </p:txBody>
      </p:sp>
      <p:sp>
        <p:nvSpPr>
          <p:cNvPr id="123" name="Google Shape;123;p20"/>
          <p:cNvSpPr txBox="1"/>
          <p:nvPr/>
        </p:nvSpPr>
        <p:spPr>
          <a:xfrm>
            <a:off x="148975" y="1058229"/>
            <a:ext cx="2325300" cy="18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Abstractive</a:t>
            </a:r>
            <a:endParaRPr sz="1200"/>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Chopra et al., 2016</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Nallapati et al., 2016a</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See et al., 2017</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Paulus et al., 2017</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Cohan et al., 2018</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AutoNum type="arabicPeriod"/>
            </a:pPr>
            <a:r>
              <a:rPr lang="en" sz="1200">
                <a:solidFill>
                  <a:schemeClr val="dk1"/>
                </a:solidFill>
                <a:latin typeface="Times New Roman"/>
                <a:ea typeface="Times New Roman"/>
                <a:cs typeface="Times New Roman"/>
                <a:sym typeface="Times New Roman"/>
              </a:rPr>
              <a:t>Celikyilmaz et al., 2018</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Liu et al., 2019</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Dong et al., 2019</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Song et al., 2019</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Raffel et al., 2019 (T5)</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Lewis et al., 2019 (BART)</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Zhang</a:t>
            </a:r>
            <a:r>
              <a:rPr lang="en" sz="1200">
                <a:solidFill>
                  <a:schemeClr val="dk1"/>
                </a:solidFill>
                <a:latin typeface="Times New Roman"/>
                <a:ea typeface="Times New Roman"/>
                <a:cs typeface="Times New Roman"/>
                <a:sym typeface="Times New Roman"/>
              </a:rPr>
              <a:t> et al., 2020 (Pegasus)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24" name="Google Shape;124;p20"/>
          <p:cNvSpPr txBox="1"/>
          <p:nvPr/>
        </p:nvSpPr>
        <p:spPr>
          <a:xfrm>
            <a:off x="4144150" y="1058225"/>
            <a:ext cx="2171700" cy="15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Hybrid</a:t>
            </a:r>
            <a:endParaRPr sz="1200"/>
          </a:p>
          <a:p>
            <a:pPr indent="-304800" lvl="0" marL="457200" rtl="0" algn="l">
              <a:spcBef>
                <a:spcPts val="0"/>
              </a:spcBef>
              <a:spcAft>
                <a:spcPts val="0"/>
              </a:spcAft>
              <a:buSzPts val="1200"/>
              <a:buAutoNum type="arabicPeriod"/>
            </a:pPr>
            <a:r>
              <a:rPr lang="en" sz="1200"/>
              <a:t>Liu et al., 2018</a:t>
            </a:r>
            <a:endParaRPr sz="1200"/>
          </a:p>
          <a:p>
            <a:pPr indent="-304800" lvl="0" marL="457200" rtl="0" algn="l">
              <a:spcBef>
                <a:spcPts val="0"/>
              </a:spcBef>
              <a:spcAft>
                <a:spcPts val="0"/>
              </a:spcAft>
              <a:buSzPts val="1200"/>
              <a:buAutoNum type="arabicPeriod"/>
            </a:pPr>
            <a:r>
              <a:rPr lang="en" sz="1200"/>
              <a:t>Hsu et al., 2018</a:t>
            </a:r>
            <a:endParaRPr sz="1200"/>
          </a:p>
          <a:p>
            <a:pPr indent="-304800" lvl="0" marL="457200" rtl="0" algn="l">
              <a:spcBef>
                <a:spcPts val="0"/>
              </a:spcBef>
              <a:spcAft>
                <a:spcPts val="0"/>
              </a:spcAft>
              <a:buSzPts val="1200"/>
              <a:buAutoNum type="arabicPeriod"/>
            </a:pPr>
            <a:r>
              <a:rPr lang="en" sz="1200"/>
              <a:t>Gehrmann et al., 2018</a:t>
            </a:r>
            <a:endParaRPr sz="1200"/>
          </a:p>
          <a:p>
            <a:pPr indent="-304800" lvl="0" marL="457200" rtl="0" algn="l">
              <a:spcBef>
                <a:spcPts val="0"/>
              </a:spcBef>
              <a:spcAft>
                <a:spcPts val="0"/>
              </a:spcAft>
              <a:buSzPts val="1200"/>
              <a:buAutoNum type="arabicPeriod"/>
            </a:pPr>
            <a:r>
              <a:rPr lang="en" sz="1200"/>
              <a:t>Chen and Bansal, 2018</a:t>
            </a:r>
            <a:endParaRPr sz="1200"/>
          </a:p>
          <a:p>
            <a:pPr indent="-304800" lvl="0" marL="457200" rtl="0" algn="l">
              <a:spcBef>
                <a:spcPts val="0"/>
              </a:spcBef>
              <a:spcAft>
                <a:spcPts val="0"/>
              </a:spcAft>
              <a:buSzPts val="1200"/>
              <a:buAutoNum type="arabicPeriod"/>
            </a:pPr>
            <a:r>
              <a:rPr lang="en" sz="1200"/>
              <a:t>Yao et al., 2020</a:t>
            </a:r>
            <a:endParaRPr sz="1200"/>
          </a:p>
        </p:txBody>
      </p:sp>
      <p:sp>
        <p:nvSpPr>
          <p:cNvPr id="125" name="Google Shape;125;p20"/>
          <p:cNvSpPr txBox="1"/>
          <p:nvPr/>
        </p:nvSpPr>
        <p:spPr>
          <a:xfrm>
            <a:off x="6189600" y="1058225"/>
            <a:ext cx="2954400" cy="19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MDS</a:t>
            </a:r>
            <a:endParaRPr sz="1200"/>
          </a:p>
          <a:p>
            <a:pPr indent="-304800" lvl="0" marL="457200" rtl="0" algn="l">
              <a:spcBef>
                <a:spcPts val="0"/>
              </a:spcBef>
              <a:spcAft>
                <a:spcPts val="0"/>
              </a:spcAft>
              <a:buSzPts val="1200"/>
              <a:buAutoNum type="arabicPeriod"/>
            </a:pPr>
            <a:r>
              <a:rPr lang="en" sz="1200">
                <a:solidFill>
                  <a:schemeClr val="dk1"/>
                </a:solidFill>
              </a:rPr>
              <a:t>Yasunaga et al., 2017</a:t>
            </a:r>
            <a:endParaRPr sz="1200">
              <a:solidFill>
                <a:schemeClr val="dk1"/>
              </a:solidFill>
            </a:endParaRPr>
          </a:p>
          <a:p>
            <a:pPr indent="-304800" lvl="0" marL="457200" rtl="0" algn="l">
              <a:spcBef>
                <a:spcPts val="0"/>
              </a:spcBef>
              <a:spcAft>
                <a:spcPts val="0"/>
              </a:spcAft>
              <a:buSzPts val="1200"/>
              <a:buAutoNum type="arabicPeriod"/>
            </a:pPr>
            <a:r>
              <a:rPr lang="en" sz="1200">
                <a:solidFill>
                  <a:schemeClr val="dk1"/>
                </a:solidFill>
              </a:rPr>
              <a:t>Zhang et al., 2018</a:t>
            </a:r>
            <a:endParaRPr sz="1200">
              <a:solidFill>
                <a:schemeClr val="dk1"/>
              </a:solidFill>
            </a:endParaRPr>
          </a:p>
          <a:p>
            <a:pPr indent="-304800" lvl="0" marL="457200" rtl="0" algn="l">
              <a:spcBef>
                <a:spcPts val="0"/>
              </a:spcBef>
              <a:spcAft>
                <a:spcPts val="0"/>
              </a:spcAft>
              <a:buSzPts val="1200"/>
              <a:buAutoNum type="arabicPeriod"/>
            </a:pPr>
            <a:r>
              <a:rPr lang="en" sz="1200">
                <a:solidFill>
                  <a:schemeClr val="dk1"/>
                </a:solidFill>
              </a:rPr>
              <a:t>Baumel et al., 2018</a:t>
            </a:r>
            <a:endParaRPr sz="1200">
              <a:solidFill>
                <a:schemeClr val="dk1"/>
              </a:solidFill>
            </a:endParaRPr>
          </a:p>
          <a:p>
            <a:pPr indent="-304800" lvl="0" marL="457200" rtl="0" algn="l">
              <a:spcBef>
                <a:spcPts val="0"/>
              </a:spcBef>
              <a:spcAft>
                <a:spcPts val="0"/>
              </a:spcAft>
              <a:buSzPts val="1200"/>
              <a:buAutoNum type="arabicPeriod"/>
            </a:pPr>
            <a:r>
              <a:rPr lang="en" sz="1200">
                <a:solidFill>
                  <a:schemeClr val="dk1"/>
                </a:solidFill>
              </a:rPr>
              <a:t>Lebanoff et al., 2018</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Liu et al., 2018</a:t>
            </a:r>
            <a:endParaRPr sz="1200">
              <a:solidFill>
                <a:schemeClr val="dk1"/>
              </a:solidFill>
            </a:endParaRPr>
          </a:p>
          <a:p>
            <a:pPr indent="-304800" lvl="0" marL="457200" rtl="0" algn="l">
              <a:spcBef>
                <a:spcPts val="0"/>
              </a:spcBef>
              <a:spcAft>
                <a:spcPts val="0"/>
              </a:spcAft>
              <a:buSzPts val="1200"/>
              <a:buAutoNum type="arabicPeriod"/>
            </a:pPr>
            <a:r>
              <a:rPr lang="en" sz="1200">
                <a:solidFill>
                  <a:schemeClr val="dk1"/>
                </a:solidFill>
              </a:rPr>
              <a:t>Chu and Liu, 2019</a:t>
            </a:r>
            <a:endParaRPr sz="1200">
              <a:solidFill>
                <a:schemeClr val="dk1"/>
              </a:solidFill>
            </a:endParaRPr>
          </a:p>
          <a:p>
            <a:pPr indent="-304800" lvl="0" marL="457200" rtl="0" algn="l">
              <a:spcBef>
                <a:spcPts val="0"/>
              </a:spcBef>
              <a:spcAft>
                <a:spcPts val="0"/>
              </a:spcAft>
              <a:buSzPts val="1200"/>
              <a:buAutoNum type="arabicPeriod"/>
            </a:pPr>
            <a:r>
              <a:rPr lang="en" sz="1200"/>
              <a:t>Fabbri et al., 2019</a:t>
            </a:r>
            <a:endParaRPr sz="1200"/>
          </a:p>
          <a:p>
            <a:pPr indent="-304800" lvl="0" marL="457200" rtl="0" algn="l">
              <a:spcBef>
                <a:spcPts val="0"/>
              </a:spcBef>
              <a:spcAft>
                <a:spcPts val="0"/>
              </a:spcAft>
              <a:buSzPts val="1200"/>
              <a:buAutoNum type="arabicPeriod"/>
            </a:pPr>
            <a:r>
              <a:rPr lang="en" sz="1200"/>
              <a:t>Liu et al., 2019</a:t>
            </a:r>
            <a:endParaRPr sz="1200"/>
          </a:p>
          <a:p>
            <a:pPr indent="-304800" lvl="0" marL="457200" rtl="0" algn="l">
              <a:spcBef>
                <a:spcPts val="0"/>
              </a:spcBef>
              <a:spcAft>
                <a:spcPts val="0"/>
              </a:spcAft>
              <a:buSzPts val="1200"/>
              <a:buAutoNum type="arabicPeriod"/>
            </a:pPr>
            <a:r>
              <a:rPr lang="en" sz="1200"/>
              <a:t>Perez-Beltrachini et al., 2019</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Summarization Model in 2020</a:t>
            </a:r>
            <a:endParaRPr/>
          </a:p>
        </p:txBody>
      </p:sp>
      <p:sp>
        <p:nvSpPr>
          <p:cNvPr id="131" name="Google Shape;13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 your favorite pretrained model which was pretrained with both an encoder and decoder (e.g. BART, T5, Pegasus)</a:t>
            </a:r>
            <a:endParaRPr/>
          </a:p>
          <a:p>
            <a:pPr indent="-317500" lvl="1" marL="914400" rtl="0" algn="l">
              <a:spcBef>
                <a:spcPts val="0"/>
              </a:spcBef>
              <a:spcAft>
                <a:spcPts val="0"/>
              </a:spcAft>
              <a:buSzPts val="1400"/>
              <a:buChar char="○"/>
            </a:pPr>
            <a:r>
              <a:rPr lang="en"/>
              <a:t>Also applicable for decoder-only models (GPT family) or encoder-only models (just initialize the encoder and decoder with the pretrained encoder parameters and finetune from there)</a:t>
            </a:r>
            <a:endParaRPr/>
          </a:p>
          <a:p>
            <a:pPr indent="-342900" lvl="0" marL="457200" rtl="0" algn="l">
              <a:spcBef>
                <a:spcPts val="0"/>
              </a:spcBef>
              <a:spcAft>
                <a:spcPts val="0"/>
              </a:spcAft>
              <a:buSzPts val="1800"/>
              <a:buChar char="●"/>
            </a:pPr>
            <a:r>
              <a:rPr lang="en"/>
              <a:t>Fine-tune the model on your supervised data</a:t>
            </a:r>
            <a:endParaRPr/>
          </a:p>
          <a:p>
            <a:pPr indent="-342900" lvl="0" marL="457200" rtl="0" algn="l">
              <a:spcBef>
                <a:spcPts val="0"/>
              </a:spcBef>
              <a:spcAft>
                <a:spcPts val="0"/>
              </a:spcAft>
              <a:buSzPts val="1800"/>
              <a:buChar char="●"/>
            </a:pPr>
            <a:r>
              <a:rPr lang="en"/>
              <a:t>Get SOTA!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